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82" r:id="rId2"/>
    <p:sldId id="284" r:id="rId3"/>
    <p:sldId id="337" r:id="rId4"/>
    <p:sldId id="338" r:id="rId5"/>
    <p:sldId id="274" r:id="rId6"/>
    <p:sldId id="305" r:id="rId7"/>
    <p:sldId id="306" r:id="rId8"/>
    <p:sldId id="307" r:id="rId9"/>
    <p:sldId id="308" r:id="rId10"/>
    <p:sldId id="339" r:id="rId11"/>
    <p:sldId id="309" r:id="rId12"/>
    <p:sldId id="310" r:id="rId13"/>
    <p:sldId id="311" r:id="rId14"/>
    <p:sldId id="340" r:id="rId15"/>
    <p:sldId id="312" r:id="rId16"/>
    <p:sldId id="313" r:id="rId17"/>
    <p:sldId id="328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45" r:id="rId26"/>
    <p:sldId id="346" r:id="rId27"/>
    <p:sldId id="344" r:id="rId28"/>
    <p:sldId id="342" r:id="rId29"/>
    <p:sldId id="322" r:id="rId30"/>
    <p:sldId id="323" r:id="rId31"/>
    <p:sldId id="324" r:id="rId32"/>
    <p:sldId id="325" r:id="rId33"/>
    <p:sldId id="326" r:id="rId34"/>
    <p:sldId id="327" r:id="rId35"/>
    <p:sldId id="343" r:id="rId36"/>
    <p:sldId id="329" r:id="rId37"/>
  </p:sldIdLst>
  <p:sldSz cx="9144000" cy="6858000" type="screen4x3"/>
  <p:notesSz cx="7099300" cy="102346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1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64" y="-90"/>
      </p:cViewPr>
      <p:guideLst>
        <p:guide orient="horz" pos="3224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34.wmf"/><Relationship Id="rId1" Type="http://schemas.openxmlformats.org/officeDocument/2006/relationships/image" Target="../media/image38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34.wmf"/><Relationship Id="rId1" Type="http://schemas.openxmlformats.org/officeDocument/2006/relationships/image" Target="../media/image42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3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7" Type="http://schemas.openxmlformats.org/officeDocument/2006/relationships/image" Target="../media/image20.wmf"/><Relationship Id="rId2" Type="http://schemas.openxmlformats.org/officeDocument/2006/relationships/image" Target="../media/image52.wmf"/><Relationship Id="rId1" Type="http://schemas.openxmlformats.org/officeDocument/2006/relationships/image" Target="../media/image50.wmf"/><Relationship Id="rId6" Type="http://schemas.openxmlformats.org/officeDocument/2006/relationships/image" Target="../media/image19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23.wmf"/><Relationship Id="rId7" Type="http://schemas.openxmlformats.org/officeDocument/2006/relationships/image" Target="../media/image60.wmf"/><Relationship Id="rId12" Type="http://schemas.openxmlformats.org/officeDocument/2006/relationships/image" Target="../media/image65.wmf"/><Relationship Id="rId2" Type="http://schemas.openxmlformats.org/officeDocument/2006/relationships/image" Target="../media/image22.wmf"/><Relationship Id="rId1" Type="http://schemas.openxmlformats.org/officeDocument/2006/relationships/image" Target="../media/image58.wmf"/><Relationship Id="rId6" Type="http://schemas.openxmlformats.org/officeDocument/2006/relationships/image" Target="../media/image59.wmf"/><Relationship Id="rId11" Type="http://schemas.openxmlformats.org/officeDocument/2006/relationships/image" Target="../media/image64.wmf"/><Relationship Id="rId5" Type="http://schemas.openxmlformats.org/officeDocument/2006/relationships/image" Target="../media/image20.wmf"/><Relationship Id="rId10" Type="http://schemas.openxmlformats.org/officeDocument/2006/relationships/image" Target="../media/image63.wmf"/><Relationship Id="rId4" Type="http://schemas.openxmlformats.org/officeDocument/2006/relationships/image" Target="../media/image19.wmf"/><Relationship Id="rId9" Type="http://schemas.openxmlformats.org/officeDocument/2006/relationships/image" Target="../media/image62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23.wmf"/><Relationship Id="rId7" Type="http://schemas.openxmlformats.org/officeDocument/2006/relationships/image" Target="../media/image61.wmf"/><Relationship Id="rId12" Type="http://schemas.openxmlformats.org/officeDocument/2006/relationships/image" Target="../media/image65.wmf"/><Relationship Id="rId2" Type="http://schemas.openxmlformats.org/officeDocument/2006/relationships/image" Target="../media/image22.wmf"/><Relationship Id="rId1" Type="http://schemas.openxmlformats.org/officeDocument/2006/relationships/image" Target="../media/image66.wmf"/><Relationship Id="rId6" Type="http://schemas.openxmlformats.org/officeDocument/2006/relationships/image" Target="../media/image60.wmf"/><Relationship Id="rId11" Type="http://schemas.openxmlformats.org/officeDocument/2006/relationships/image" Target="../media/image70.wmf"/><Relationship Id="rId5" Type="http://schemas.openxmlformats.org/officeDocument/2006/relationships/image" Target="../media/image20.wmf"/><Relationship Id="rId10" Type="http://schemas.openxmlformats.org/officeDocument/2006/relationships/image" Target="../media/image69.wmf"/><Relationship Id="rId4" Type="http://schemas.openxmlformats.org/officeDocument/2006/relationships/image" Target="../media/image19.wmf"/><Relationship Id="rId9" Type="http://schemas.openxmlformats.org/officeDocument/2006/relationships/image" Target="../media/image68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23.wmf"/><Relationship Id="rId7" Type="http://schemas.openxmlformats.org/officeDocument/2006/relationships/image" Target="../media/image72.wmf"/><Relationship Id="rId12" Type="http://schemas.openxmlformats.org/officeDocument/2006/relationships/image" Target="../media/image65.wmf"/><Relationship Id="rId2" Type="http://schemas.openxmlformats.org/officeDocument/2006/relationships/image" Target="../media/image22.wmf"/><Relationship Id="rId1" Type="http://schemas.openxmlformats.org/officeDocument/2006/relationships/image" Target="../media/image71.wmf"/><Relationship Id="rId6" Type="http://schemas.openxmlformats.org/officeDocument/2006/relationships/image" Target="../media/image59.wmf"/><Relationship Id="rId11" Type="http://schemas.openxmlformats.org/officeDocument/2006/relationships/image" Target="../media/image75.wmf"/><Relationship Id="rId5" Type="http://schemas.openxmlformats.org/officeDocument/2006/relationships/image" Target="../media/image20.wmf"/><Relationship Id="rId10" Type="http://schemas.openxmlformats.org/officeDocument/2006/relationships/image" Target="../media/image74.wmf"/><Relationship Id="rId4" Type="http://schemas.openxmlformats.org/officeDocument/2006/relationships/image" Target="../media/image19.wmf"/><Relationship Id="rId9" Type="http://schemas.openxmlformats.org/officeDocument/2006/relationships/image" Target="../media/image62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23.wmf"/><Relationship Id="rId7" Type="http://schemas.openxmlformats.org/officeDocument/2006/relationships/image" Target="../media/image78.wmf"/><Relationship Id="rId12" Type="http://schemas.openxmlformats.org/officeDocument/2006/relationships/image" Target="../media/image65.wmf"/><Relationship Id="rId2" Type="http://schemas.openxmlformats.org/officeDocument/2006/relationships/image" Target="../media/image22.wmf"/><Relationship Id="rId1" Type="http://schemas.openxmlformats.org/officeDocument/2006/relationships/image" Target="../media/image76.wmf"/><Relationship Id="rId6" Type="http://schemas.openxmlformats.org/officeDocument/2006/relationships/image" Target="../media/image77.wmf"/><Relationship Id="rId11" Type="http://schemas.openxmlformats.org/officeDocument/2006/relationships/image" Target="../media/image81.wmf"/><Relationship Id="rId5" Type="http://schemas.openxmlformats.org/officeDocument/2006/relationships/image" Target="../media/image20.wmf"/><Relationship Id="rId10" Type="http://schemas.openxmlformats.org/officeDocument/2006/relationships/image" Target="../media/image80.wmf"/><Relationship Id="rId4" Type="http://schemas.openxmlformats.org/officeDocument/2006/relationships/image" Target="../media/image19.wmf"/><Relationship Id="rId9" Type="http://schemas.openxmlformats.org/officeDocument/2006/relationships/image" Target="../media/image7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4" Type="http://schemas.openxmlformats.org/officeDocument/2006/relationships/image" Target="../media/image85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2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19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20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19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34.wmf"/><Relationship Id="rId1" Type="http://schemas.openxmlformats.org/officeDocument/2006/relationships/image" Target="../media/image38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5065" tIns="47532" rIns="95065" bIns="47532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5065" tIns="47532" rIns="95065" bIns="47532" rtlCol="0"/>
          <a:lstStyle>
            <a:lvl1pPr algn="r">
              <a:defRPr sz="1200"/>
            </a:lvl1pPr>
          </a:lstStyle>
          <a:p>
            <a:fld id="{D2FC1576-CA4A-4E7C-BDCA-A756EED6BFCD}" type="datetimeFigureOut">
              <a:rPr lang="pt-PT" smtClean="0"/>
              <a:pPr/>
              <a:t>23-10-2017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8"/>
            <a:ext cx="3076363" cy="511731"/>
          </a:xfrm>
          <a:prstGeom prst="rect">
            <a:avLst/>
          </a:prstGeom>
        </p:spPr>
        <p:txBody>
          <a:bodyPr vert="horz" lIns="95065" tIns="47532" rIns="95065" bIns="47532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8"/>
            <a:ext cx="3076363" cy="511731"/>
          </a:xfrm>
          <a:prstGeom prst="rect">
            <a:avLst/>
          </a:prstGeom>
        </p:spPr>
        <p:txBody>
          <a:bodyPr vert="horz" lIns="95065" tIns="47532" rIns="95065" bIns="47532" rtlCol="0" anchor="b"/>
          <a:lstStyle>
            <a:lvl1pPr algn="r">
              <a:defRPr sz="1200"/>
            </a:lvl1pPr>
          </a:lstStyle>
          <a:p>
            <a:fld id="{40FBD00E-A742-4D78-9D25-57F0B3C74E2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74891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5065" tIns="47532" rIns="95065" bIns="47532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5065" tIns="47532" rIns="95065" bIns="47532" rtlCol="0"/>
          <a:lstStyle>
            <a:lvl1pPr algn="r">
              <a:defRPr sz="1200"/>
            </a:lvl1pPr>
          </a:lstStyle>
          <a:p>
            <a:fld id="{CF1A030B-752C-4290-A56E-0FE53885B947}" type="datetimeFigureOut">
              <a:rPr lang="pt-PT" smtClean="0"/>
              <a:pPr/>
              <a:t>23-10-2017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65" tIns="47532" rIns="95065" bIns="47532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5065" tIns="47532" rIns="95065" bIns="475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6363" cy="511731"/>
          </a:xfrm>
          <a:prstGeom prst="rect">
            <a:avLst/>
          </a:prstGeom>
        </p:spPr>
        <p:txBody>
          <a:bodyPr vert="horz" lIns="95065" tIns="47532" rIns="95065" bIns="47532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1731"/>
          </a:xfrm>
          <a:prstGeom prst="rect">
            <a:avLst/>
          </a:prstGeom>
        </p:spPr>
        <p:txBody>
          <a:bodyPr vert="horz" lIns="95065" tIns="47532" rIns="95065" bIns="47532" rtlCol="0" anchor="b"/>
          <a:lstStyle>
            <a:lvl1pPr algn="r">
              <a:defRPr sz="1200"/>
            </a:lvl1pPr>
          </a:lstStyle>
          <a:p>
            <a:fld id="{44B77B5E-79E1-41FB-94EB-883A8C39F36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16308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77B5E-79E1-41FB-94EB-883A8C39F369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36876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EE925-2AA5-40B7-9850-C708C1ED05E3}" type="slidenum">
              <a:rPr lang="pt-PT" smtClean="0"/>
              <a:pPr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0245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EE925-2AA5-40B7-9850-C708C1ED05E3}" type="slidenum">
              <a:rPr lang="pt-PT" smtClean="0"/>
              <a:pPr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42693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EE925-2AA5-40B7-9850-C708C1ED05E3}" type="slidenum">
              <a:rPr lang="pt-PT" smtClean="0"/>
              <a:pPr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3495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77B5E-79E1-41FB-94EB-883A8C39F369}" type="slidenum">
              <a:rPr lang="pt-PT" smtClean="0"/>
              <a:pPr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8655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77B5E-79E1-41FB-94EB-883A8C39F369}" type="slidenum">
              <a:rPr lang="pt-PT" smtClean="0"/>
              <a:pPr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8266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EE925-2AA5-40B7-9850-C708C1ED05E3}" type="slidenum">
              <a:rPr lang="pt-PT" smtClean="0"/>
              <a:pPr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9411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EE925-2AA5-40B7-9850-C708C1ED05E3}" type="slidenum">
              <a:rPr lang="pt-PT" smtClean="0"/>
              <a:pPr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62042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EE925-2AA5-40B7-9850-C708C1ED05E3}" type="slidenum">
              <a:rPr lang="pt-PT" smtClean="0"/>
              <a:pPr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4337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EE925-2AA5-40B7-9850-C708C1ED05E3}" type="slidenum">
              <a:rPr lang="pt-PT" smtClean="0"/>
              <a:pPr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7424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EE925-2AA5-40B7-9850-C708C1ED05E3}" type="slidenum">
              <a:rPr lang="pt-PT" smtClean="0"/>
              <a:pPr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3538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77B5E-79E1-41FB-94EB-883A8C39F369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82558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EE925-2AA5-40B7-9850-C708C1ED05E3}" type="slidenum">
              <a:rPr lang="pt-PT" smtClean="0"/>
              <a:pPr/>
              <a:t>33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3030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77B5E-79E1-41FB-94EB-883A8C39F369}" type="slidenum">
              <a:rPr lang="pt-PT" smtClean="0"/>
              <a:pPr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7801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EE925-2AA5-40B7-9850-C708C1ED05E3}" type="slidenum">
              <a:rPr lang="pt-PT" smtClean="0"/>
              <a:pPr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5144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EE925-2AA5-40B7-9850-C708C1ED05E3}" type="slidenum">
              <a:rPr lang="pt-PT" smtClean="0"/>
              <a:pPr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9078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EE925-2AA5-40B7-9850-C708C1ED05E3}" type="slidenum">
              <a:rPr lang="pt-PT" smtClean="0"/>
              <a:pPr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5513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EE925-2AA5-40B7-9850-C708C1ED05E3}" type="slidenum">
              <a:rPr lang="pt-PT" smtClean="0"/>
              <a:pPr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69158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EE925-2AA5-40B7-9850-C708C1ED05E3}" type="slidenum">
              <a:rPr lang="pt-PT" smtClean="0"/>
              <a:pPr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160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EE925-2AA5-40B7-9850-C708C1ED05E3}" type="slidenum">
              <a:rPr lang="pt-PT" smtClean="0"/>
              <a:pPr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1332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ramaral\Desktop\Templates iseg JPEG\capa licenciatura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1988840"/>
            <a:ext cx="5040560" cy="609592"/>
          </a:xfrm>
        </p:spPr>
        <p:txBody>
          <a:bodyPr>
            <a:noAutofit/>
          </a:bodyPr>
          <a:lstStyle>
            <a:lvl1pPr marL="0" indent="0" algn="l">
              <a:buNone/>
              <a:defRPr sz="4000" b="0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Licenciaturas</a:t>
            </a:r>
            <a:endParaRPr lang="pt-PT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755576" y="2852936"/>
            <a:ext cx="6400800" cy="609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1600" b="1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55576" y="2924944"/>
            <a:ext cx="446449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5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en-US" dirty="0" smtClean="0"/>
              <a:t>Gestão</a:t>
            </a:r>
            <a:endParaRPr lang="pt-PT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5576" y="3573463"/>
            <a:ext cx="1584399" cy="503237"/>
          </a:xfrm>
        </p:spPr>
        <p:txBody>
          <a:bodyPr>
            <a:normAutofit/>
          </a:bodyPr>
          <a:lstStyle>
            <a:lvl1pPr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 smtClean="0"/>
              <a:t>Set 2011</a:t>
            </a:r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ramaral\Desktop\Templates iseg JPEG\mio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5300618" y="2500306"/>
            <a:ext cx="2871782" cy="411147"/>
          </a:xfrm>
        </p:spPr>
        <p:txBody>
          <a:bodyPr>
            <a:noAutofit/>
          </a:bodyPr>
          <a:lstStyle>
            <a:lvl1pPr>
              <a:buNone/>
              <a:defRPr sz="20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2.TÍTULO DO CAPÍTULO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29" hasCustomPrompt="1"/>
          </p:nvPr>
        </p:nvSpPr>
        <p:spPr>
          <a:xfrm>
            <a:off x="1728718" y="3089861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1.1. </a:t>
            </a:r>
            <a:r>
              <a:rPr lang="en-US" dirty="0" err="1" smtClean="0"/>
              <a:t>Substítulo</a:t>
            </a:r>
            <a:r>
              <a:rPr lang="en-US" dirty="0" smtClean="0"/>
              <a:t> }</a:t>
            </a:r>
            <a:endParaRPr lang="pt-PT" dirty="0"/>
          </a:p>
        </p:txBody>
      </p:sp>
      <p:sp>
        <p:nvSpPr>
          <p:cNvPr id="10" name="Content Placeholder 2"/>
          <p:cNvSpPr>
            <a:spLocks noGrp="1"/>
          </p:cNvSpPr>
          <p:nvPr>
            <p:ph idx="30" hasCustomPrompt="1"/>
          </p:nvPr>
        </p:nvSpPr>
        <p:spPr>
          <a:xfrm>
            <a:off x="1728718" y="2500306"/>
            <a:ext cx="2871782" cy="411147"/>
          </a:xfrm>
        </p:spPr>
        <p:txBody>
          <a:bodyPr>
            <a:noAutofit/>
          </a:bodyPr>
          <a:lstStyle>
            <a:lvl1pPr>
              <a:buNone/>
              <a:defRPr sz="20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1.TÍTULO DO CAPÍTULO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31" hasCustomPrompt="1"/>
          </p:nvPr>
        </p:nvSpPr>
        <p:spPr>
          <a:xfrm>
            <a:off x="1728718" y="3665925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1.1. </a:t>
            </a:r>
            <a:r>
              <a:rPr lang="en-US" dirty="0" err="1" smtClean="0"/>
              <a:t>Subtítulo</a:t>
            </a:r>
            <a:r>
              <a:rPr lang="en-US" dirty="0" smtClean="0"/>
              <a:t> }</a:t>
            </a:r>
            <a:endParaRPr lang="pt-PT" dirty="0"/>
          </a:p>
        </p:txBody>
      </p:sp>
      <p:sp>
        <p:nvSpPr>
          <p:cNvPr id="12" name="Content Placeholder 2"/>
          <p:cNvSpPr>
            <a:spLocks noGrp="1"/>
          </p:cNvSpPr>
          <p:nvPr>
            <p:ph idx="32" hasCustomPrompt="1"/>
          </p:nvPr>
        </p:nvSpPr>
        <p:spPr>
          <a:xfrm>
            <a:off x="1728718" y="4241989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1.1. </a:t>
            </a:r>
            <a:r>
              <a:rPr lang="en-US" dirty="0" err="1" smtClean="0"/>
              <a:t>Subtítulo</a:t>
            </a:r>
            <a:r>
              <a:rPr lang="en-US" dirty="0" smtClean="0"/>
              <a:t> }</a:t>
            </a:r>
            <a:endParaRPr lang="pt-PT" dirty="0"/>
          </a:p>
        </p:txBody>
      </p:sp>
      <p:sp>
        <p:nvSpPr>
          <p:cNvPr id="13" name="Content Placeholder 2"/>
          <p:cNvSpPr>
            <a:spLocks noGrp="1"/>
          </p:cNvSpPr>
          <p:nvPr>
            <p:ph idx="33" hasCustomPrompt="1"/>
          </p:nvPr>
        </p:nvSpPr>
        <p:spPr>
          <a:xfrm>
            <a:off x="5286356" y="3089861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2.1. </a:t>
            </a:r>
            <a:r>
              <a:rPr lang="en-US" dirty="0" err="1" smtClean="0"/>
              <a:t>Subtítulo</a:t>
            </a:r>
            <a:r>
              <a:rPr lang="en-US" dirty="0" smtClean="0"/>
              <a:t> }</a:t>
            </a:r>
            <a:endParaRPr lang="pt-PT" dirty="0"/>
          </a:p>
        </p:txBody>
      </p:sp>
      <p:sp>
        <p:nvSpPr>
          <p:cNvPr id="14" name="Content Placeholder 2"/>
          <p:cNvSpPr>
            <a:spLocks noGrp="1"/>
          </p:cNvSpPr>
          <p:nvPr>
            <p:ph idx="34" hasCustomPrompt="1"/>
          </p:nvPr>
        </p:nvSpPr>
        <p:spPr>
          <a:xfrm>
            <a:off x="5286356" y="3665925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2.1. </a:t>
            </a:r>
            <a:r>
              <a:rPr lang="en-US" dirty="0" err="1" smtClean="0"/>
              <a:t>Subtítulo</a:t>
            </a:r>
            <a:r>
              <a:rPr lang="en-US" dirty="0" smtClean="0"/>
              <a:t> }</a:t>
            </a:r>
            <a:endParaRPr lang="pt-PT" dirty="0"/>
          </a:p>
        </p:txBody>
      </p:sp>
      <p:sp>
        <p:nvSpPr>
          <p:cNvPr id="15" name="Content Placeholder 2"/>
          <p:cNvSpPr>
            <a:spLocks noGrp="1"/>
          </p:cNvSpPr>
          <p:nvPr>
            <p:ph idx="35" hasCustomPrompt="1"/>
          </p:nvPr>
        </p:nvSpPr>
        <p:spPr>
          <a:xfrm>
            <a:off x="5286356" y="4241989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2.1. </a:t>
            </a:r>
            <a:r>
              <a:rPr lang="en-US" dirty="0" err="1" smtClean="0"/>
              <a:t>Subtítulo</a:t>
            </a:r>
            <a:r>
              <a:rPr lang="en-US" dirty="0" smtClean="0"/>
              <a:t> }  </a:t>
            </a:r>
            <a:endParaRPr lang="pt-P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ramaral\Desktop\Templates iseg JPEG\mio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57158" y="2060848"/>
            <a:ext cx="8429684" cy="393992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600" b="0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Kvlcmbknbjkvcnxbjcvnbmjvc,nxbm,vcnbjvcnbjkvcbnjkcvbkjcvbnjvkcbnjcvkbnkjvcnbjkvcbnjvkcbnkjvcbnkjvcfdgfdgfdgfdgfdgdgdfgdfgfd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528" y="1268760"/>
            <a:ext cx="3168352" cy="64294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{ 1.1.  SUBTÍTULO }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ramaral\Desktop\Templates iseg JPEG\mio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57158" y="2060848"/>
            <a:ext cx="5582994" cy="393992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600" b="0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444208" y="2060848"/>
            <a:ext cx="2318538" cy="393992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600" b="0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Fotografia</a:t>
            </a:r>
            <a:r>
              <a:rPr lang="en-US" dirty="0" smtClean="0"/>
              <a:t>, </a:t>
            </a:r>
            <a:r>
              <a:rPr lang="en-US" dirty="0" err="1" smtClean="0"/>
              <a:t>ilustração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gráfico</a:t>
            </a:r>
            <a:endParaRPr lang="en-US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528" y="1268760"/>
            <a:ext cx="3168352" cy="64294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{ 1.1.  SUBTÍTULO }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ramaral\Desktop\Templates iseg JPEG\mio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131840" y="2060848"/>
            <a:ext cx="5582994" cy="393992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600" b="0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23528" y="2060848"/>
            <a:ext cx="2318538" cy="393992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600" b="0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Fotografia</a:t>
            </a:r>
            <a:r>
              <a:rPr lang="en-US" dirty="0" smtClean="0"/>
              <a:t>, </a:t>
            </a:r>
            <a:r>
              <a:rPr lang="en-US" dirty="0" err="1" smtClean="0"/>
              <a:t>ilustração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gráfico</a:t>
            </a:r>
            <a:endParaRPr lang="en-US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528" y="1268760"/>
            <a:ext cx="3168352" cy="64294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{ 1.1.  SUBTÍTULO }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ramaral\Desktop\Templates iseg JPEG\contra capa licenciatura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Subtitle 2"/>
          <p:cNvSpPr txBox="1">
            <a:spLocks/>
          </p:cNvSpPr>
          <p:nvPr userDrawn="1"/>
        </p:nvSpPr>
        <p:spPr>
          <a:xfrm>
            <a:off x="4427984" y="2924944"/>
            <a:ext cx="2520280" cy="609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4000" b="0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www.iseg.utl.pt</a:t>
            </a:r>
            <a:endParaRPr kumimoji="0" lang="pt-PT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876E4-0753-43D7-8FB1-E380D904914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2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C7E43-DD50-4759-88C4-C7B5A2194701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3" r:id="rId6"/>
    <p:sldLayoutId id="2147483658" r:id="rId7"/>
    <p:sldLayoutId id="2147483659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0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9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19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2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2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2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7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36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3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39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20.wmf"/><Relationship Id="rId5" Type="http://schemas.openxmlformats.org/officeDocument/2006/relationships/image" Target="../media/image38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4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20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4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19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20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5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19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4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48.wmf"/><Relationship Id="rId3" Type="http://schemas.openxmlformats.org/officeDocument/2006/relationships/image" Target="../media/image49.png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5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5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55.wmf"/><Relationship Id="rId18" Type="http://schemas.openxmlformats.org/officeDocument/2006/relationships/image" Target="../media/image55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65.bin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67.bin"/><Relationship Id="rId20" Type="http://schemas.openxmlformats.org/officeDocument/2006/relationships/image" Target="../media/image57.png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54.wmf"/><Relationship Id="rId5" Type="http://schemas.openxmlformats.org/officeDocument/2006/relationships/image" Target="../media/image50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64.bin"/><Relationship Id="rId19" Type="http://schemas.openxmlformats.org/officeDocument/2006/relationships/image" Target="../media/image56.png"/><Relationship Id="rId4" Type="http://schemas.openxmlformats.org/officeDocument/2006/relationships/oleObject" Target="../embeddings/oleObject61.bin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66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20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7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19.wmf"/><Relationship Id="rId5" Type="http://schemas.openxmlformats.org/officeDocument/2006/relationships/image" Target="../media/image56.wmf"/><Relationship Id="rId10" Type="http://schemas.openxmlformats.org/officeDocument/2006/relationships/oleObject" Target="../embeddings/oleObject71.bin"/><Relationship Id="rId4" Type="http://schemas.openxmlformats.org/officeDocument/2006/relationships/oleObject" Target="../embeddings/oleObject68.bin"/><Relationship Id="rId9" Type="http://schemas.openxmlformats.org/officeDocument/2006/relationships/image" Target="../media/image2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80.bin"/><Relationship Id="rId26" Type="http://schemas.openxmlformats.org/officeDocument/2006/relationships/oleObject" Target="../embeddings/oleObject84.bin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62.wmf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77.bin"/><Relationship Id="rId17" Type="http://schemas.openxmlformats.org/officeDocument/2006/relationships/image" Target="../media/image60.wmf"/><Relationship Id="rId25" Type="http://schemas.openxmlformats.org/officeDocument/2006/relationships/image" Target="../media/image64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79.bin"/><Relationship Id="rId20" Type="http://schemas.openxmlformats.org/officeDocument/2006/relationships/oleObject" Target="../embeddings/oleObject81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19.wmf"/><Relationship Id="rId24" Type="http://schemas.openxmlformats.org/officeDocument/2006/relationships/oleObject" Target="../embeddings/oleObject83.bin"/><Relationship Id="rId5" Type="http://schemas.openxmlformats.org/officeDocument/2006/relationships/image" Target="../media/image58.wmf"/><Relationship Id="rId15" Type="http://schemas.openxmlformats.org/officeDocument/2006/relationships/image" Target="../media/image59.wmf"/><Relationship Id="rId23" Type="http://schemas.openxmlformats.org/officeDocument/2006/relationships/image" Target="../media/image63.wmf"/><Relationship Id="rId10" Type="http://schemas.openxmlformats.org/officeDocument/2006/relationships/oleObject" Target="../embeddings/oleObject76.bin"/><Relationship Id="rId19" Type="http://schemas.openxmlformats.org/officeDocument/2006/relationships/image" Target="../media/image61.wmf"/><Relationship Id="rId4" Type="http://schemas.openxmlformats.org/officeDocument/2006/relationships/oleObject" Target="../embeddings/oleObject73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78.bin"/><Relationship Id="rId22" Type="http://schemas.openxmlformats.org/officeDocument/2006/relationships/oleObject" Target="../embeddings/oleObject82.bin"/><Relationship Id="rId27" Type="http://schemas.openxmlformats.org/officeDocument/2006/relationships/image" Target="../media/image65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92.bin"/><Relationship Id="rId26" Type="http://schemas.openxmlformats.org/officeDocument/2006/relationships/oleObject" Target="../embeddings/oleObject96.bin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68.wmf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89.bin"/><Relationship Id="rId17" Type="http://schemas.openxmlformats.org/officeDocument/2006/relationships/image" Target="../media/image61.wmf"/><Relationship Id="rId25" Type="http://schemas.openxmlformats.org/officeDocument/2006/relationships/image" Target="../media/image70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91.bin"/><Relationship Id="rId20" Type="http://schemas.openxmlformats.org/officeDocument/2006/relationships/oleObject" Target="../embeddings/oleObject93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19.wmf"/><Relationship Id="rId24" Type="http://schemas.openxmlformats.org/officeDocument/2006/relationships/oleObject" Target="../embeddings/oleObject95.bin"/><Relationship Id="rId5" Type="http://schemas.openxmlformats.org/officeDocument/2006/relationships/image" Target="../media/image66.wmf"/><Relationship Id="rId15" Type="http://schemas.openxmlformats.org/officeDocument/2006/relationships/image" Target="../media/image60.wmf"/><Relationship Id="rId23" Type="http://schemas.openxmlformats.org/officeDocument/2006/relationships/image" Target="../media/image69.wmf"/><Relationship Id="rId28" Type="http://schemas.openxmlformats.org/officeDocument/2006/relationships/oleObject" Target="../embeddings/oleObject97.bin"/><Relationship Id="rId10" Type="http://schemas.openxmlformats.org/officeDocument/2006/relationships/oleObject" Target="../embeddings/oleObject88.bin"/><Relationship Id="rId19" Type="http://schemas.openxmlformats.org/officeDocument/2006/relationships/image" Target="../media/image67.wmf"/><Relationship Id="rId4" Type="http://schemas.openxmlformats.org/officeDocument/2006/relationships/oleObject" Target="../embeddings/oleObject85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90.bin"/><Relationship Id="rId22" Type="http://schemas.openxmlformats.org/officeDocument/2006/relationships/oleObject" Target="../embeddings/oleObject94.bin"/><Relationship Id="rId27" Type="http://schemas.openxmlformats.org/officeDocument/2006/relationships/image" Target="../media/image65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105.bin"/><Relationship Id="rId26" Type="http://schemas.openxmlformats.org/officeDocument/2006/relationships/oleObject" Target="../embeddings/oleObject109.bin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62.wmf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102.bin"/><Relationship Id="rId17" Type="http://schemas.openxmlformats.org/officeDocument/2006/relationships/image" Target="../media/image72.wmf"/><Relationship Id="rId25" Type="http://schemas.openxmlformats.org/officeDocument/2006/relationships/image" Target="../media/image75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04.bin"/><Relationship Id="rId20" Type="http://schemas.openxmlformats.org/officeDocument/2006/relationships/oleObject" Target="../embeddings/oleObject106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99.bin"/><Relationship Id="rId11" Type="http://schemas.openxmlformats.org/officeDocument/2006/relationships/image" Target="../media/image19.wmf"/><Relationship Id="rId24" Type="http://schemas.openxmlformats.org/officeDocument/2006/relationships/oleObject" Target="../embeddings/oleObject108.bin"/><Relationship Id="rId5" Type="http://schemas.openxmlformats.org/officeDocument/2006/relationships/image" Target="../media/image71.wmf"/><Relationship Id="rId15" Type="http://schemas.openxmlformats.org/officeDocument/2006/relationships/image" Target="../media/image59.wmf"/><Relationship Id="rId23" Type="http://schemas.openxmlformats.org/officeDocument/2006/relationships/image" Target="../media/image74.wmf"/><Relationship Id="rId10" Type="http://schemas.openxmlformats.org/officeDocument/2006/relationships/oleObject" Target="../embeddings/oleObject101.bin"/><Relationship Id="rId19" Type="http://schemas.openxmlformats.org/officeDocument/2006/relationships/image" Target="../media/image73.wmf"/><Relationship Id="rId4" Type="http://schemas.openxmlformats.org/officeDocument/2006/relationships/oleObject" Target="../embeddings/oleObject98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103.bin"/><Relationship Id="rId22" Type="http://schemas.openxmlformats.org/officeDocument/2006/relationships/oleObject" Target="../embeddings/oleObject107.bin"/><Relationship Id="rId27" Type="http://schemas.openxmlformats.org/officeDocument/2006/relationships/image" Target="../media/image65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117.bin"/><Relationship Id="rId26" Type="http://schemas.openxmlformats.org/officeDocument/2006/relationships/oleObject" Target="../embeddings/oleObject121.bin"/><Relationship Id="rId3" Type="http://schemas.openxmlformats.org/officeDocument/2006/relationships/notesSlide" Target="../notesSlides/notesSlide20.xml"/><Relationship Id="rId21" Type="http://schemas.openxmlformats.org/officeDocument/2006/relationships/image" Target="../media/image79.wmf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114.bin"/><Relationship Id="rId17" Type="http://schemas.openxmlformats.org/officeDocument/2006/relationships/image" Target="../media/image78.wmf"/><Relationship Id="rId25" Type="http://schemas.openxmlformats.org/officeDocument/2006/relationships/image" Target="../media/image81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16.bin"/><Relationship Id="rId20" Type="http://schemas.openxmlformats.org/officeDocument/2006/relationships/oleObject" Target="../embeddings/oleObject118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11.bin"/><Relationship Id="rId11" Type="http://schemas.openxmlformats.org/officeDocument/2006/relationships/image" Target="../media/image19.wmf"/><Relationship Id="rId24" Type="http://schemas.openxmlformats.org/officeDocument/2006/relationships/oleObject" Target="../embeddings/oleObject120.bin"/><Relationship Id="rId5" Type="http://schemas.openxmlformats.org/officeDocument/2006/relationships/image" Target="../media/image76.wmf"/><Relationship Id="rId15" Type="http://schemas.openxmlformats.org/officeDocument/2006/relationships/image" Target="../media/image77.wmf"/><Relationship Id="rId23" Type="http://schemas.openxmlformats.org/officeDocument/2006/relationships/image" Target="../media/image80.wmf"/><Relationship Id="rId28" Type="http://schemas.openxmlformats.org/officeDocument/2006/relationships/oleObject" Target="../embeddings/oleObject122.bin"/><Relationship Id="rId10" Type="http://schemas.openxmlformats.org/officeDocument/2006/relationships/oleObject" Target="../embeddings/oleObject113.bin"/><Relationship Id="rId19" Type="http://schemas.openxmlformats.org/officeDocument/2006/relationships/image" Target="../media/image67.wmf"/><Relationship Id="rId4" Type="http://schemas.openxmlformats.org/officeDocument/2006/relationships/oleObject" Target="../embeddings/oleObject110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115.bin"/><Relationship Id="rId22" Type="http://schemas.openxmlformats.org/officeDocument/2006/relationships/oleObject" Target="../embeddings/oleObject119.bin"/><Relationship Id="rId27" Type="http://schemas.openxmlformats.org/officeDocument/2006/relationships/image" Target="../media/image65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3" Type="http://schemas.openxmlformats.org/officeDocument/2006/relationships/image" Target="../media/image49.png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24.bin"/><Relationship Id="rId11" Type="http://schemas.openxmlformats.org/officeDocument/2006/relationships/image" Target="../media/image85.wmf"/><Relationship Id="rId5" Type="http://schemas.openxmlformats.org/officeDocument/2006/relationships/image" Target="../media/image82.wmf"/><Relationship Id="rId10" Type="http://schemas.openxmlformats.org/officeDocument/2006/relationships/oleObject" Target="../embeddings/oleObject126.bin"/><Relationship Id="rId4" Type="http://schemas.openxmlformats.org/officeDocument/2006/relationships/oleObject" Target="../embeddings/oleObject123.bin"/><Relationship Id="rId9" Type="http://schemas.openxmlformats.org/officeDocument/2006/relationships/image" Target="../media/image84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oleObject" Target="../embeddings/oleObject127.bin"/><Relationship Id="rId7" Type="http://schemas.openxmlformats.org/officeDocument/2006/relationships/image" Target="../media/image15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128.bin"/><Relationship Id="rId4" Type="http://schemas.openxmlformats.org/officeDocument/2006/relationships/image" Target="../media/image86.wmf"/><Relationship Id="rId9" Type="http://schemas.openxmlformats.org/officeDocument/2006/relationships/image" Target="../media/image16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2.png"/><Relationship Id="rId3" Type="http://schemas.openxmlformats.org/officeDocument/2006/relationships/image" Target="../media/image90.png"/><Relationship Id="rId7" Type="http://schemas.openxmlformats.org/officeDocument/2006/relationships/image" Target="../media/image5.wmf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image" Target="../media/image9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515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9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563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87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611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135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659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183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707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231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755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279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803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327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851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375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899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423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947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1471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995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4519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043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7567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9091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0615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2139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3663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5187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6711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8235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9759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1283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2807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331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5855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7379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903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0427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1951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3475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4999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6523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8047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9571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1095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2619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4143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5667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7191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8715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80239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81763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83287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84811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86335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7859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89383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90907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0" y="1886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0" y="3410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0" y="4934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0" y="6458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0" y="7982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0" y="9506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0" y="11030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0" y="12554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0" y="14078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0" y="15602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0" y="17126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0" y="18650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0" y="20174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0" y="21698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0" y="23222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0" y="24746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0" y="26270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0" y="27794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0" y="29318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0" y="30842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0" y="32366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0" y="33890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0" y="35414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0" y="36938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0" y="38462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0" y="39986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0" y="41510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0" y="43034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0" y="44558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0" y="46082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47606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0" y="49130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0" y="50654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0" y="52178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0" y="53702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0" y="55226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0" y="56750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0" y="58274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0" y="59798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0" y="61322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0" y="62846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0" y="64370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0" y="65894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0" y="67418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0" y="68942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40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10"/>
              <p:cNvSpPr>
                <a:spLocks noGrp="1"/>
              </p:cNvSpPr>
              <p:nvPr>
                <p:ph type="body" idx="13"/>
              </p:nvPr>
            </p:nvSpPr>
            <p:spPr>
              <a:xfrm>
                <a:off x="357158" y="2060848"/>
                <a:ext cx="8679338" cy="424847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pt-PT" sz="2000" dirty="0" err="1" smtClean="0"/>
                  <a:t>Knowing</a:t>
                </a:r>
                <a:r>
                  <a:rPr lang="pt-PT" sz="2000" dirty="0" smtClean="0"/>
                  <a:t> </a:t>
                </a:r>
                <a:r>
                  <a:rPr lang="pt-PT" sz="2000" dirty="0" err="1" smtClean="0"/>
                  <a:t>the</a:t>
                </a:r>
                <a:r>
                  <a:rPr lang="pt-PT" sz="2000" dirty="0" smtClean="0"/>
                  <a:t> </a:t>
                </a:r>
                <a:r>
                  <a:rPr lang="pt-PT" sz="2000" dirty="0" err="1" smtClean="0"/>
                  <a:t>Primal</a:t>
                </a:r>
                <a:r>
                  <a:rPr lang="pt-PT" sz="2000" dirty="0" smtClean="0"/>
                  <a:t> </a:t>
                </a:r>
                <a:r>
                  <a:rPr lang="pt-PT" sz="2000" dirty="0" err="1" smtClean="0"/>
                  <a:t>solution</a:t>
                </a:r>
                <a:r>
                  <a:rPr lang="pt-PT" sz="2000" dirty="0" smtClean="0">
                    <a:solidFill>
                      <a:srgbClr val="C1131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</a:p>
              <a:p>
                <a:pPr marL="342900" indent="-342900">
                  <a:spcBef>
                    <a:spcPts val="1200"/>
                  </a:spcBef>
                  <a:buClr>
                    <a:srgbClr val="C1131E"/>
                  </a:buClr>
                  <a:buFont typeface="Wingdings" pitchFamily="2" charset="2"/>
                  <a:buChar char="Ø"/>
                </a:pPr>
                <a:r>
                  <a:rPr lang="pt-PT" sz="1800" dirty="0" err="1" smtClean="0">
                    <a:solidFill>
                      <a:srgbClr val="C1131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Graphic</a:t>
                </a:r>
                <a:r>
                  <a:rPr lang="pt-PT" sz="1800" dirty="0" smtClean="0"/>
                  <a:t> – </a:t>
                </a:r>
                <a:r>
                  <a:rPr lang="pt-PT" sz="1800" dirty="0" err="1" smtClean="0"/>
                  <a:t>find</a:t>
                </a:r>
                <a:r>
                  <a:rPr lang="pt-PT" sz="1800" dirty="0" smtClean="0"/>
                  <a:t> </a:t>
                </a:r>
                <a:r>
                  <a:rPr lang="pt-PT" sz="1800" dirty="0" err="1" smtClean="0"/>
                  <a:t>y</a:t>
                </a:r>
                <a:r>
                  <a:rPr lang="pt-PT" sz="1800" baseline="-25000" dirty="0" err="1" smtClean="0"/>
                  <a:t>i</a:t>
                </a:r>
                <a:r>
                  <a:rPr lang="pt-PT" sz="1800" dirty="0" smtClean="0"/>
                  <a:t>: solve PL </a:t>
                </a:r>
                <a:r>
                  <a:rPr lang="pt-PT" sz="1800" dirty="0" err="1" smtClean="0"/>
                  <a:t>with</a:t>
                </a:r>
                <a:r>
                  <a:rPr lang="pt-PT" sz="1800" dirty="0" smtClean="0"/>
                  <a:t> </a:t>
                </a:r>
                <a14:m>
                  <m:oMath xmlns:m="http://schemas.openxmlformats.org/officeDocument/2006/math">
                    <m:r>
                      <a:rPr lang="pt-PT" sz="1800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pt-PT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PT" sz="18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pt-PT" sz="18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pt-PT" sz="1800" i="1">
                        <a:latin typeface="Cambria Math"/>
                        <a:ea typeface="Cambria Math"/>
                      </a:rPr>
                      <m:t>=+1</m:t>
                    </m:r>
                  </m:oMath>
                </a14:m>
                <a:r>
                  <a:rPr lang="pt-PT" sz="1800" dirty="0" smtClean="0"/>
                  <a:t>. Compute:  </a:t>
                </a:r>
                <a14:m>
                  <m:oMath xmlns:m="http://schemas.openxmlformats.org/officeDocument/2006/math">
                    <m:r>
                      <a:rPr lang="pt-PT" sz="1800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pt-PT" sz="1800" b="0" i="1" smtClean="0">
                        <a:latin typeface="Cambria Math"/>
                        <a:ea typeface="Cambria Math"/>
                      </a:rPr>
                      <m:t>𝑍</m:t>
                    </m:r>
                    <m:sSub>
                      <m:sSubPr>
                        <m:ctrlPr>
                          <a:rPr lang="pt-PT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sz="1800" b="0" i="1" smtClean="0">
                            <a:latin typeface="Cambria Math"/>
                          </a:rPr>
                          <m:t>=</m:t>
                        </m:r>
                        <m:r>
                          <a:rPr lang="pt-PT" sz="18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PT" sz="1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PT" sz="1800" dirty="0"/>
                  <a:t>.</a:t>
                </a:r>
                <a:endParaRPr lang="pt-PT" sz="1800" dirty="0" smtClean="0"/>
              </a:p>
              <a:p>
                <a:pPr marL="342900" indent="-342900">
                  <a:spcBef>
                    <a:spcPts val="1200"/>
                  </a:spcBef>
                  <a:buClr>
                    <a:srgbClr val="C1131E"/>
                  </a:buClr>
                  <a:buFont typeface="Wingdings" pitchFamily="2" charset="2"/>
                  <a:buChar char="Ø"/>
                </a:pPr>
                <a:r>
                  <a:rPr lang="pt-PT" sz="1800" dirty="0" err="1" smtClean="0">
                    <a:solidFill>
                      <a:srgbClr val="C1131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Optimal</a:t>
                </a:r>
                <a:r>
                  <a:rPr lang="pt-PT" sz="1800" dirty="0" smtClean="0">
                    <a:solidFill>
                      <a:srgbClr val="C1131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pt-PT" sz="1800" dirty="0" err="1" smtClean="0">
                    <a:solidFill>
                      <a:srgbClr val="C1131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table</a:t>
                </a:r>
                <a:r>
                  <a:rPr lang="pt-PT" sz="1800" dirty="0" smtClean="0"/>
                  <a:t>–  </a:t>
                </a:r>
                <a:r>
                  <a:rPr lang="pt-PT" sz="1800" dirty="0" err="1" smtClean="0"/>
                  <a:t>y</a:t>
                </a:r>
                <a:r>
                  <a:rPr lang="pt-PT" sz="1800" baseline="-25000" dirty="0" err="1" smtClean="0"/>
                  <a:t>i</a:t>
                </a:r>
                <a:r>
                  <a:rPr lang="pt-PT" sz="1800" baseline="-25000" dirty="0" smtClean="0"/>
                  <a:t> </a:t>
                </a:r>
                <a:r>
                  <a:rPr lang="pt-PT" sz="1800" dirty="0" smtClean="0"/>
                  <a:t>= </a:t>
                </a:r>
                <a:r>
                  <a:rPr lang="pt-PT" sz="1800" dirty="0" err="1" smtClean="0"/>
                  <a:t>coefficient</a:t>
                </a:r>
                <a:r>
                  <a:rPr lang="pt-PT" sz="1800" dirty="0" smtClean="0"/>
                  <a:t> in </a:t>
                </a:r>
                <a:r>
                  <a:rPr lang="pt-PT" sz="1800" dirty="0" err="1" smtClean="0"/>
                  <a:t>the</a:t>
                </a:r>
                <a:r>
                  <a:rPr lang="pt-PT" sz="1800" dirty="0" smtClean="0"/>
                  <a:t>  Z </a:t>
                </a:r>
                <a:r>
                  <a:rPr lang="pt-PT" sz="1800" dirty="0" err="1" smtClean="0"/>
                  <a:t>row</a:t>
                </a:r>
                <a:r>
                  <a:rPr lang="pt-PT" sz="1800" dirty="0" smtClean="0"/>
                  <a:t> of </a:t>
                </a:r>
                <a:r>
                  <a:rPr lang="pt-PT" sz="1800" dirty="0" err="1" smtClean="0"/>
                  <a:t>the</a:t>
                </a:r>
                <a:r>
                  <a:rPr lang="pt-PT" sz="1800" dirty="0" smtClean="0"/>
                  <a:t> i-</a:t>
                </a:r>
                <a:r>
                  <a:rPr lang="pt-PT" sz="1800" dirty="0" err="1" smtClean="0"/>
                  <a:t>th</a:t>
                </a:r>
                <a:r>
                  <a:rPr lang="pt-PT" sz="1800" dirty="0" smtClean="0"/>
                  <a:t> </a:t>
                </a:r>
                <a:r>
                  <a:rPr lang="pt-PT" sz="1800" dirty="0" err="1" smtClean="0"/>
                  <a:t>slack</a:t>
                </a:r>
                <a:r>
                  <a:rPr lang="pt-PT" sz="1800" dirty="0" smtClean="0"/>
                  <a:t> </a:t>
                </a:r>
                <a:r>
                  <a:rPr lang="pt-PT" sz="1800" dirty="0" err="1" smtClean="0"/>
                  <a:t>variable</a:t>
                </a:r>
                <a:r>
                  <a:rPr lang="pt-PT" sz="1800" dirty="0" smtClean="0"/>
                  <a:t>..</a:t>
                </a:r>
              </a:p>
              <a:p>
                <a:pPr marL="342900" indent="-342900">
                  <a:spcBef>
                    <a:spcPts val="1200"/>
                  </a:spcBef>
                  <a:buClr>
                    <a:srgbClr val="C1131E"/>
                  </a:buClr>
                  <a:buFont typeface="Wingdings" pitchFamily="2" charset="2"/>
                  <a:buChar char="Ø"/>
                </a:pPr>
                <a:r>
                  <a:rPr lang="pt-PT" sz="1800" dirty="0" smtClean="0">
                    <a:solidFill>
                      <a:srgbClr val="C1131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Complementary slack conditions</a:t>
                </a:r>
                <a:r>
                  <a:rPr lang="pt-PT" sz="1800" dirty="0" smtClean="0"/>
                  <a:t>: Identify</a:t>
                </a:r>
                <a:r>
                  <a:rPr lang="pt-PT" sz="1800" dirty="0"/>
                  <a:t> </a:t>
                </a:r>
                <a:r>
                  <a:rPr lang="pt-PT" sz="1800" dirty="0" smtClean="0"/>
                  <a:t>NBV (=0) in the dual (D), by the corresponding</a:t>
                </a:r>
                <a:r>
                  <a:rPr lang="pt-PT" sz="1800" dirty="0"/>
                  <a:t> BV </a:t>
                </a:r>
                <a:r>
                  <a:rPr lang="pt-PT" sz="1800" dirty="0" smtClean="0"/>
                  <a:t>in the (P), and solve the system of equations (augmented form)  (D).</a:t>
                </a:r>
              </a:p>
              <a:p>
                <a:pPr marL="342900" indent="-342900">
                  <a:spcBef>
                    <a:spcPts val="1200"/>
                  </a:spcBef>
                  <a:buClr>
                    <a:srgbClr val="C1131E"/>
                  </a:buClr>
                  <a:buFont typeface="Wingdings" pitchFamily="2" charset="2"/>
                  <a:buChar char="Ø"/>
                </a:pPr>
                <a:r>
                  <a:rPr lang="pt-PT" sz="1800" dirty="0" smtClean="0">
                    <a:solidFill>
                      <a:srgbClr val="C1131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Solver –</a:t>
                </a:r>
                <a:r>
                  <a:rPr lang="pt-PT" sz="1800" dirty="0" err="1" smtClean="0">
                    <a:solidFill>
                      <a:srgbClr val="C1131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Sensitivity</a:t>
                </a:r>
                <a:r>
                  <a:rPr lang="pt-PT" sz="1800" dirty="0" smtClean="0">
                    <a:solidFill>
                      <a:srgbClr val="C1131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pt-PT" sz="1800" dirty="0" err="1" smtClean="0">
                    <a:solidFill>
                      <a:srgbClr val="C1131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report</a:t>
                </a:r>
                <a:r>
                  <a:rPr lang="pt-PT" sz="1800" dirty="0" smtClean="0"/>
                  <a:t> –“</a:t>
                </a:r>
                <a:r>
                  <a:rPr lang="pt-PT" sz="1800" dirty="0" err="1" smtClean="0"/>
                  <a:t>Shadow</a:t>
                </a:r>
                <a:r>
                  <a:rPr lang="pt-PT" sz="1800" dirty="0" smtClean="0"/>
                  <a:t> Price</a:t>
                </a:r>
                <a:r>
                  <a:rPr lang="pt-PT" sz="1800" dirty="0"/>
                  <a:t>” </a:t>
                </a:r>
                <a:r>
                  <a:rPr lang="pt-PT" sz="1800" dirty="0" err="1" smtClean="0"/>
                  <a:t>Column</a:t>
                </a:r>
                <a:endParaRPr lang="pt-PT" sz="1800" dirty="0" smtClean="0"/>
              </a:p>
            </p:txBody>
          </p:sp>
        </mc:Choice>
        <mc:Fallback xmlns="">
          <p:sp>
            <p:nvSpPr>
              <p:cNvPr id="11" name="Tex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3"/>
              </p:nvPr>
            </p:nvSpPr>
            <p:spPr>
              <a:xfrm>
                <a:off x="357158" y="2060848"/>
                <a:ext cx="8679338" cy="4248472"/>
              </a:xfrm>
              <a:blipFill rotWithShape="0">
                <a:blip r:embed="rId2"/>
                <a:stretch>
                  <a:fillRect l="-984" t="-71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9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23528" y="1268760"/>
                <a:ext cx="7056784" cy="642942"/>
              </a:xfrm>
            </p:spPr>
            <p:txBody>
              <a:bodyPr>
                <a:normAutofit/>
              </a:bodyPr>
              <a:lstStyle/>
              <a:p>
                <a:r>
                  <a:rPr lang="pt-PT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Find</a:t>
                </a:r>
                <a:r>
                  <a:rPr lang="pt-PT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DOS: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sz="24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PT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PT" sz="2400" i="1">
                        <a:latin typeface="Cambria Math"/>
                      </a:rPr>
                      <m:t>=</m:t>
                    </m:r>
                    <m:r>
                      <a:rPr lang="pt-PT" sz="24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pt-PT" sz="2400" i="1">
                        <a:latin typeface="Cambria Math"/>
                        <a:ea typeface="Cambria Math"/>
                      </a:rPr>
                      <m:t>𝑍</m:t>
                    </m:r>
                  </m:oMath>
                </a14:m>
                <a:r>
                  <a:rPr lang="pt-PT" sz="2400" dirty="0"/>
                  <a:t>   </a:t>
                </a:r>
                <a:r>
                  <a:rPr lang="pt-PT" sz="2400" dirty="0" smtClean="0"/>
                  <a:t> if    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pt-PT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pt-PT" sz="24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pt-PT" sz="2400" i="1">
                        <a:latin typeface="Cambria Math"/>
                        <a:ea typeface="Cambria Math"/>
                      </a:rPr>
                      <m:t>=+1</m:t>
                    </m:r>
                  </m:oMath>
                </a14:m>
                <a:endParaRPr lang="pt-PT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3528" y="1268760"/>
                <a:ext cx="7056784" cy="642942"/>
              </a:xfrm>
              <a:blipFill rotWithShape="1">
                <a:blip r:embed="rId3"/>
                <a:stretch>
                  <a:fillRect l="-1382" b="-27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5"/>
          <p:cNvSpPr txBox="1">
            <a:spLocks/>
          </p:cNvSpPr>
          <p:nvPr/>
        </p:nvSpPr>
        <p:spPr>
          <a:xfrm>
            <a:off x="70104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6CE86-45F0-4585-9543-30263EBBB2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79512" y="476672"/>
            <a:ext cx="4176464" cy="66992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Duality</a:t>
            </a:r>
            <a:endParaRPr kumimoji="0" lang="pt-PT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3480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8" r="59417" b="56078"/>
          <a:stretch/>
        </p:blipFill>
        <p:spPr bwMode="auto">
          <a:xfrm>
            <a:off x="936104" y="1562099"/>
            <a:ext cx="7236296" cy="230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520259"/>
            <a:ext cx="2133600" cy="365125"/>
          </a:xfrm>
        </p:spPr>
        <p:txBody>
          <a:bodyPr/>
          <a:lstStyle/>
          <a:p>
            <a:fld id="{C63B566F-56C6-4C29-B220-6D0A434122D6}" type="slidenum">
              <a:rPr lang="en-US">
                <a:solidFill>
                  <a:schemeClr val="bg1"/>
                </a:solidFill>
                <a:latin typeface="Franklin Gothic Book" pitchFamily="34" charset="0"/>
              </a:rPr>
              <a:pPr/>
              <a:t>11</a:t>
            </a:fld>
            <a:endParaRPr lang="en-US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476672"/>
            <a:ext cx="4176464" cy="669925"/>
          </a:xfrm>
          <a:noFill/>
          <a:ln/>
        </p:spPr>
        <p:txBody>
          <a:bodyPr>
            <a:normAutofit/>
          </a:bodyPr>
          <a:lstStyle/>
          <a:p>
            <a:pPr algn="l"/>
            <a:r>
              <a:rPr lang="pt-P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LP – </a:t>
            </a:r>
            <a:r>
              <a:rPr lang="pt-P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solution</a:t>
            </a:r>
            <a:r>
              <a:rPr lang="pt-P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by</a:t>
            </a:r>
            <a:r>
              <a:rPr lang="pt-P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Solver</a:t>
            </a:r>
            <a:endParaRPr lang="pt-PT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1" t="31598" r="49926" b="56424"/>
          <a:stretch/>
        </p:blipFill>
        <p:spPr bwMode="auto">
          <a:xfrm>
            <a:off x="4211960" y="3862228"/>
            <a:ext cx="3038986" cy="136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49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/>
              <a:t>Solution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dual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519863"/>
            <a:ext cx="2133600" cy="365125"/>
          </a:xfrm>
        </p:spPr>
        <p:txBody>
          <a:bodyPr/>
          <a:lstStyle/>
          <a:p>
            <a:fld id="{A1FBAB66-6191-413B-9E90-B3279499AA6C}" type="slidenum">
              <a:rPr lang="en-US">
                <a:solidFill>
                  <a:schemeClr val="bg1"/>
                </a:solidFill>
                <a:latin typeface="Franklin Gothic Book" pitchFamily="34" charset="0"/>
              </a:rPr>
              <a:pPr/>
              <a:t>12</a:t>
            </a:fld>
            <a:endParaRPr lang="en-US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179512" y="476672"/>
            <a:ext cx="4176464" cy="66992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pt-P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LP – Solver: </a:t>
            </a:r>
            <a:r>
              <a:rPr lang="pt-P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Sensitivity</a:t>
            </a:r>
            <a:r>
              <a:rPr lang="pt-P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  <a:r>
              <a:rPr lang="pt-P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Report</a:t>
            </a:r>
            <a:endParaRPr lang="pt-PT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0" r="58028" b="28993"/>
          <a:stretch/>
        </p:blipFill>
        <p:spPr bwMode="auto">
          <a:xfrm>
            <a:off x="1313892" y="2104141"/>
            <a:ext cx="6516216" cy="434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83968" y="5085184"/>
            <a:ext cx="720080" cy="11521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5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pt-PT" dirty="0" err="1" smtClean="0"/>
              <a:t>Optimal</a:t>
            </a:r>
            <a:r>
              <a:rPr lang="pt-PT" dirty="0" smtClean="0"/>
              <a:t> </a:t>
            </a:r>
            <a:r>
              <a:rPr lang="pt-PT" dirty="0" err="1" smtClean="0"/>
              <a:t>tableaux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 smtClean="0"/>
              <a:t>Solution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dual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682011"/>
                  </p:ext>
                </p:extLst>
              </p:nvPr>
            </p:nvGraphicFramePr>
            <p:xfrm>
              <a:off x="971601" y="4932660"/>
              <a:ext cx="6480719" cy="410083"/>
            </p:xfrm>
            <a:graphic>
              <a:graphicData uri="http://schemas.openxmlformats.org/drawingml/2006/table">
                <a:tbl>
                  <a:tblPr/>
                  <a:tblGrid>
                    <a:gridCol w="582444"/>
                    <a:gridCol w="595106"/>
                    <a:gridCol w="557121"/>
                    <a:gridCol w="582444"/>
                    <a:gridCol w="557121"/>
                    <a:gridCol w="595106"/>
                    <a:gridCol w="595106"/>
                    <a:gridCol w="544459"/>
                    <a:gridCol w="595106"/>
                    <a:gridCol w="628634"/>
                    <a:gridCol w="648072"/>
                  </a:tblGrid>
                  <a:tr h="36472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>
                        <a:lnL w="12700" cmpd="sng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PT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3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pt-PT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sz="1600" b="0" i="1" smtClean="0">
                                        <a:latin typeface="Cambria Math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pt-PT" sz="1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pt-PT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PT" sz="1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682011"/>
                  </p:ext>
                </p:extLst>
              </p:nvPr>
            </p:nvGraphicFramePr>
            <p:xfrm>
              <a:off x="971601" y="4932660"/>
              <a:ext cx="6480719" cy="410083"/>
            </p:xfrm>
            <a:graphic>
              <a:graphicData uri="http://schemas.openxmlformats.org/drawingml/2006/table">
                <a:tbl>
                  <a:tblPr/>
                  <a:tblGrid>
                    <a:gridCol w="582444"/>
                    <a:gridCol w="595106"/>
                    <a:gridCol w="557121"/>
                    <a:gridCol w="582444"/>
                    <a:gridCol w="557121"/>
                    <a:gridCol w="595106"/>
                    <a:gridCol w="595106"/>
                    <a:gridCol w="544459"/>
                    <a:gridCol w="595106"/>
                    <a:gridCol w="628634"/>
                    <a:gridCol w="648072"/>
                  </a:tblGrid>
                  <a:tr h="41008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>
                        <a:lnL w="12700" cmpd="sng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98969" t="-110448" r="-897938" b="-1776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3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49438" t="-110448" r="-346067" b="-1776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71429" t="-110448" r="-214286" b="-1776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4551335"/>
                  </p:ext>
                </p:extLst>
              </p:nvPr>
            </p:nvGraphicFramePr>
            <p:xfrm>
              <a:off x="971601" y="4521820"/>
              <a:ext cx="6480719" cy="408496"/>
            </p:xfrm>
            <a:graphic>
              <a:graphicData uri="http://schemas.openxmlformats.org/drawingml/2006/table">
                <a:tbl>
                  <a:tblPr/>
                  <a:tblGrid>
                    <a:gridCol w="582444"/>
                    <a:gridCol w="595106"/>
                    <a:gridCol w="557121"/>
                    <a:gridCol w="582444"/>
                    <a:gridCol w="557121"/>
                    <a:gridCol w="595106"/>
                    <a:gridCol w="595106"/>
                    <a:gridCol w="544459"/>
                    <a:gridCol w="595106"/>
                    <a:gridCol w="628634"/>
                    <a:gridCol w="648072"/>
                  </a:tblGrid>
                  <a:tr h="23941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>
                        <a:lnL w="12700" cmpd="sng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PT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pt-PT" sz="1600" i="1" dirty="0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sz="1600" b="0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PT" sz="1600" b="0" i="1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6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4551335"/>
                  </p:ext>
                </p:extLst>
              </p:nvPr>
            </p:nvGraphicFramePr>
            <p:xfrm>
              <a:off x="971601" y="4521820"/>
              <a:ext cx="6480719" cy="408496"/>
            </p:xfrm>
            <a:graphic>
              <a:graphicData uri="http://schemas.openxmlformats.org/drawingml/2006/table">
                <a:tbl>
                  <a:tblPr/>
                  <a:tblGrid>
                    <a:gridCol w="582444"/>
                    <a:gridCol w="595106"/>
                    <a:gridCol w="557121"/>
                    <a:gridCol w="582444"/>
                    <a:gridCol w="557121"/>
                    <a:gridCol w="595106"/>
                    <a:gridCol w="595106"/>
                    <a:gridCol w="544459"/>
                    <a:gridCol w="595106"/>
                    <a:gridCol w="628634"/>
                    <a:gridCol w="648072"/>
                  </a:tblGrid>
                  <a:tr h="40849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>
                        <a:lnL w="12700" cmpd="sng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8969" t="-110448" r="-897938" b="-1776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49438" t="-110448" r="-346067" b="-1776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6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7094162"/>
                  </p:ext>
                </p:extLst>
              </p:nvPr>
            </p:nvGraphicFramePr>
            <p:xfrm>
              <a:off x="971601" y="3717032"/>
              <a:ext cx="6480719" cy="410083"/>
            </p:xfrm>
            <a:graphic>
              <a:graphicData uri="http://schemas.openxmlformats.org/drawingml/2006/table">
                <a:tbl>
                  <a:tblPr/>
                  <a:tblGrid>
                    <a:gridCol w="582444"/>
                    <a:gridCol w="595106"/>
                    <a:gridCol w="557121"/>
                    <a:gridCol w="582444"/>
                    <a:gridCol w="557121"/>
                    <a:gridCol w="595106"/>
                    <a:gridCol w="595106"/>
                    <a:gridCol w="544459"/>
                    <a:gridCol w="595106"/>
                    <a:gridCol w="628634"/>
                    <a:gridCol w="648072"/>
                  </a:tblGrid>
                  <a:tr h="28058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PT" sz="1600" dirty="0" smtClean="0"/>
                            <a:t>1</a:t>
                          </a:r>
                          <a:endParaRPr lang="en-US" sz="1600" dirty="0" smtClean="0"/>
                        </a:p>
                      </a:txBody>
                      <a:tcPr>
                        <a:lnL w="12700" cmpd="sng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00">
                                <a:tint val="23500"/>
                                <a:satMod val="160000"/>
                              </a:srgbClr>
                            </a:gs>
                          </a:gsLst>
                          <a:lin ang="135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Z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00">
                                <a:tint val="23500"/>
                                <a:satMod val="160000"/>
                              </a:srgbClr>
                            </a:gs>
                          </a:gsLst>
                          <a:lin ang="135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00">
                                <a:tint val="23500"/>
                                <a:satMod val="160000"/>
                              </a:srgbClr>
                            </a:gs>
                          </a:gsLst>
                          <a:lin ang="135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00">
                                <a:tint val="23500"/>
                                <a:satMod val="160000"/>
                              </a:srgbClr>
                            </a:gs>
                          </a:gsLst>
                          <a:lin ang="135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00">
                                <a:tint val="23500"/>
                                <a:satMod val="160000"/>
                              </a:srgbClr>
                            </a:gs>
                          </a:gsLst>
                          <a:lin ang="135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00">
                                <a:tint val="23500"/>
                                <a:satMod val="160000"/>
                              </a:srgbClr>
                            </a:gs>
                          </a:gsLst>
                          <a:lin ang="135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00">
                                <a:tint val="23500"/>
                                <a:satMod val="160000"/>
                              </a:srgbClr>
                            </a:gs>
                          </a:gsLst>
                          <a:lin ang="135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pt-PT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sz="1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pt-PT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00">
                                <a:tint val="23500"/>
                                <a:satMod val="160000"/>
                              </a:srgbClr>
                            </a:gs>
                          </a:gsLst>
                          <a:lin ang="135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00">
                                <a:tint val="23500"/>
                                <a:satMod val="160000"/>
                              </a:srgbClr>
                            </a:gs>
                          </a:gsLst>
                          <a:lin ang="135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36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00">
                                <a:tint val="23500"/>
                                <a:satMod val="160000"/>
                              </a:srgbClr>
                            </a:gs>
                          </a:gsLst>
                          <a:lin ang="135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YES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00">
                                <a:tint val="23500"/>
                                <a:satMod val="160000"/>
                              </a:srgbClr>
                            </a:gs>
                          </a:gsLst>
                          <a:lin ang="13500000" scaled="1"/>
                          <a:tileRect/>
                        </a:gra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7094162"/>
                  </p:ext>
                </p:extLst>
              </p:nvPr>
            </p:nvGraphicFramePr>
            <p:xfrm>
              <a:off x="971601" y="3717032"/>
              <a:ext cx="6480719" cy="410083"/>
            </p:xfrm>
            <a:graphic>
              <a:graphicData uri="http://schemas.openxmlformats.org/drawingml/2006/table">
                <a:tbl>
                  <a:tblPr/>
                  <a:tblGrid>
                    <a:gridCol w="582444"/>
                    <a:gridCol w="595106"/>
                    <a:gridCol w="557121"/>
                    <a:gridCol w="582444"/>
                    <a:gridCol w="557121"/>
                    <a:gridCol w="595106"/>
                    <a:gridCol w="595106"/>
                    <a:gridCol w="544459"/>
                    <a:gridCol w="595106"/>
                    <a:gridCol w="628634"/>
                    <a:gridCol w="648072"/>
                  </a:tblGrid>
                  <a:tr h="41008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PT" sz="1600" dirty="0" smtClean="0"/>
                            <a:t>1</a:t>
                          </a:r>
                          <a:endParaRPr lang="en-US" sz="1600" dirty="0" smtClean="0"/>
                        </a:p>
                      </a:txBody>
                      <a:tcPr>
                        <a:lnL w="12700" cmpd="sng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00">
                                <a:tint val="23500"/>
                                <a:satMod val="160000"/>
                              </a:srgbClr>
                            </a:gs>
                          </a:gsLst>
                          <a:lin ang="135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Z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00">
                                <a:tint val="23500"/>
                                <a:satMod val="160000"/>
                              </a:srgbClr>
                            </a:gs>
                          </a:gsLst>
                          <a:lin ang="135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00">
                                <a:tint val="23500"/>
                                <a:satMod val="160000"/>
                              </a:srgbClr>
                            </a:gs>
                          </a:gsLst>
                          <a:lin ang="135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00">
                                <a:tint val="23500"/>
                                <a:satMod val="160000"/>
                              </a:srgbClr>
                            </a:gs>
                          </a:gsLst>
                          <a:lin ang="135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00">
                                <a:tint val="23500"/>
                                <a:satMod val="160000"/>
                              </a:srgbClr>
                            </a:gs>
                          </a:gsLst>
                          <a:lin ang="135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00">
                                <a:tint val="23500"/>
                                <a:satMod val="160000"/>
                              </a:srgbClr>
                            </a:gs>
                          </a:gsLst>
                          <a:lin ang="135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00">
                                <a:tint val="23500"/>
                                <a:satMod val="160000"/>
                              </a:srgbClr>
                            </a:gs>
                          </a:gsLst>
                          <a:lin ang="135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749438" t="-110448" r="-346067" b="-1776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00">
                                <a:tint val="23500"/>
                                <a:satMod val="160000"/>
                              </a:srgbClr>
                            </a:gs>
                          </a:gsLst>
                          <a:lin ang="135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36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00">
                                <a:tint val="23500"/>
                                <a:satMod val="160000"/>
                              </a:srgbClr>
                            </a:gs>
                          </a:gsLst>
                          <a:lin ang="135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YES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00">
                                <a:tint val="23500"/>
                                <a:satMod val="160000"/>
                              </a:srgbClr>
                            </a:gs>
                          </a:gsLst>
                          <a:lin ang="13500000" scaled="1"/>
                          <a:tileRect/>
                        </a:gra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2816118"/>
                  </p:ext>
                </p:extLst>
              </p:nvPr>
            </p:nvGraphicFramePr>
            <p:xfrm>
              <a:off x="971601" y="4115172"/>
              <a:ext cx="6480719" cy="410083"/>
            </p:xfrm>
            <a:graphic>
              <a:graphicData uri="http://schemas.openxmlformats.org/drawingml/2006/table">
                <a:tbl>
                  <a:tblPr/>
                  <a:tblGrid>
                    <a:gridCol w="582444"/>
                    <a:gridCol w="595106"/>
                    <a:gridCol w="557121"/>
                    <a:gridCol w="582444"/>
                    <a:gridCol w="557121"/>
                    <a:gridCol w="595106"/>
                    <a:gridCol w="595106"/>
                    <a:gridCol w="544459"/>
                    <a:gridCol w="595106"/>
                    <a:gridCol w="628634"/>
                    <a:gridCol w="648072"/>
                  </a:tblGrid>
                  <a:tr h="28763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>
                        <a:lnL w="12700" cmpd="sng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PT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1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pt-PT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sz="1600" b="0" i="1" smtClean="0">
                                        <a:latin typeface="Cambria Math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pt-PT" sz="1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2816118"/>
                  </p:ext>
                </p:extLst>
              </p:nvPr>
            </p:nvGraphicFramePr>
            <p:xfrm>
              <a:off x="971601" y="4115172"/>
              <a:ext cx="6480719" cy="410083"/>
            </p:xfrm>
            <a:graphic>
              <a:graphicData uri="http://schemas.openxmlformats.org/drawingml/2006/table">
                <a:tbl>
                  <a:tblPr/>
                  <a:tblGrid>
                    <a:gridCol w="582444"/>
                    <a:gridCol w="595106"/>
                    <a:gridCol w="557121"/>
                    <a:gridCol w="582444"/>
                    <a:gridCol w="557121"/>
                    <a:gridCol w="595106"/>
                    <a:gridCol w="595106"/>
                    <a:gridCol w="544459"/>
                    <a:gridCol w="595106"/>
                    <a:gridCol w="628634"/>
                    <a:gridCol w="648072"/>
                  </a:tblGrid>
                  <a:tr h="41008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>
                        <a:lnL w="12700" cmpd="sng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98969" t="-110448" r="-897938" b="-1776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771429" t="-110448" r="-214286" b="-1776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8546302"/>
                  </p:ext>
                </p:extLst>
              </p:nvPr>
            </p:nvGraphicFramePr>
            <p:xfrm>
              <a:off x="971601" y="3352428"/>
              <a:ext cx="6480719" cy="356096"/>
            </p:xfrm>
            <a:graphic>
              <a:graphicData uri="http://schemas.openxmlformats.org/drawingml/2006/table">
                <a:tbl>
                  <a:tblPr/>
                  <a:tblGrid>
                    <a:gridCol w="582444"/>
                    <a:gridCol w="595106"/>
                    <a:gridCol w="557121"/>
                    <a:gridCol w="582444"/>
                    <a:gridCol w="557121"/>
                    <a:gridCol w="595106"/>
                    <a:gridCol w="595106"/>
                    <a:gridCol w="544459"/>
                    <a:gridCol w="595106"/>
                    <a:gridCol w="628634"/>
                    <a:gridCol w="648072"/>
                  </a:tblGrid>
                  <a:tr h="35609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PT" sz="1600" dirty="0" err="1" smtClean="0"/>
                            <a:t>iter</a:t>
                          </a:r>
                          <a:endParaRPr lang="en-US" sz="1600" dirty="0" smtClean="0"/>
                        </a:p>
                      </a:txBody>
                      <a:tcPr>
                        <a:lnL w="12700" cmpd="sng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PT" sz="1600" dirty="0" err="1" smtClean="0"/>
                            <a:t>Var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PT" sz="1600" dirty="0" err="1" smtClean="0"/>
                            <a:t>Eq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Z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PT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PT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PT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1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PT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16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PT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1600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PT" sz="1600" dirty="0" smtClean="0"/>
                            <a:t>RHS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PT" sz="1600" dirty="0" err="1" smtClean="0"/>
                            <a:t>Op</a:t>
                          </a:r>
                          <a:r>
                            <a:rPr lang="pt-PT" sz="1600" dirty="0" smtClean="0"/>
                            <a:t>?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8546302"/>
                  </p:ext>
                </p:extLst>
              </p:nvPr>
            </p:nvGraphicFramePr>
            <p:xfrm>
              <a:off x="971601" y="3352428"/>
              <a:ext cx="6480719" cy="356096"/>
            </p:xfrm>
            <a:graphic>
              <a:graphicData uri="http://schemas.openxmlformats.org/drawingml/2006/table">
                <a:tbl>
                  <a:tblPr/>
                  <a:tblGrid>
                    <a:gridCol w="582444"/>
                    <a:gridCol w="595106"/>
                    <a:gridCol w="557121"/>
                    <a:gridCol w="582444"/>
                    <a:gridCol w="557121"/>
                    <a:gridCol w="595106"/>
                    <a:gridCol w="595106"/>
                    <a:gridCol w="544459"/>
                    <a:gridCol w="595106"/>
                    <a:gridCol w="628634"/>
                    <a:gridCol w="648072"/>
                  </a:tblGrid>
                  <a:tr h="35609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PT" sz="1600" dirty="0" err="1" smtClean="0"/>
                            <a:t>iter</a:t>
                          </a:r>
                          <a:endParaRPr lang="en-US" sz="1600" dirty="0" smtClean="0"/>
                        </a:p>
                      </a:txBody>
                      <a:tcPr>
                        <a:lnL w="12700" cmpd="sng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PT" sz="1600" dirty="0" err="1" smtClean="0"/>
                            <a:t>Var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PT" sz="1600" dirty="0" err="1" smtClean="0"/>
                            <a:t>Eq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/>
                            <a:t>Z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417582" t="-5172" r="-651648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480612" t="-5172" r="-505102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580612" t="-5172" r="-405102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49438" t="-5172" r="-346067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71429" t="-5172" r="-214286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PT" sz="1600" dirty="0" smtClean="0"/>
                            <a:t>RHS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PT" sz="1600" dirty="0" err="1" smtClean="0"/>
                            <a:t>Op</a:t>
                          </a:r>
                          <a:r>
                            <a:rPr lang="pt-PT" sz="1600" dirty="0" smtClean="0"/>
                            <a:t>?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456483"/>
              </p:ext>
            </p:extLst>
          </p:nvPr>
        </p:nvGraphicFramePr>
        <p:xfrm>
          <a:off x="971601" y="2992760"/>
          <a:ext cx="6480719" cy="350941"/>
        </p:xfrm>
        <a:graphic>
          <a:graphicData uri="http://schemas.openxmlformats.org/drawingml/2006/table">
            <a:tbl>
              <a:tblPr/>
              <a:tblGrid>
                <a:gridCol w="582444"/>
                <a:gridCol w="595106"/>
                <a:gridCol w="557121"/>
                <a:gridCol w="3469342"/>
                <a:gridCol w="628634"/>
                <a:gridCol w="648072"/>
              </a:tblGrid>
              <a:tr h="35094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 err="1" smtClean="0"/>
                        <a:t>Bas</a:t>
                      </a:r>
                      <a:r>
                        <a:rPr lang="pt-PT" sz="1600" dirty="0" smtClean="0"/>
                        <a:t>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/>
                        <a:t>coefficients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427984" y="3717032"/>
            <a:ext cx="1728192" cy="4320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20169" y="2132856"/>
            <a:ext cx="1543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Slack</a:t>
            </a:r>
            <a:r>
              <a:rPr lang="pt-PT" dirty="0" smtClean="0"/>
              <a:t> </a:t>
            </a:r>
            <a:r>
              <a:rPr lang="pt-PT" dirty="0" err="1" smtClean="0"/>
              <a:t>variables</a:t>
            </a:r>
            <a:endParaRPr lang="en-US" dirty="0"/>
          </a:p>
        </p:txBody>
      </p:sp>
      <p:sp>
        <p:nvSpPr>
          <p:cNvPr id="13" name="Left Brace 12"/>
          <p:cNvSpPr/>
          <p:nvPr/>
        </p:nvSpPr>
        <p:spPr>
          <a:xfrm rot="5400000">
            <a:off x="4896036" y="2096852"/>
            <a:ext cx="792088" cy="1728192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179512" y="476672"/>
            <a:ext cx="4176464" cy="66992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pt-P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LP – </a:t>
            </a:r>
            <a:r>
              <a:rPr lang="pt-P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Simplex</a:t>
            </a:r>
            <a:endParaRPr lang="pt-PT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54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10"/>
              <p:cNvSpPr>
                <a:spLocks noGrp="1"/>
              </p:cNvSpPr>
              <p:nvPr>
                <p:ph type="body" idx="13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PT" sz="1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PT" sz="1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PT" sz="1800" b="0" i="1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pt-PT" sz="1800" b="0" i="0" smtClean="0">
                        <a:latin typeface="Cambria Math"/>
                      </a:rPr>
                      <m:t>no</m:t>
                    </m:r>
                    <m:r>
                      <a:rPr lang="pt-PT" sz="1800" b="0" i="0" smtClean="0">
                        <a:latin typeface="Cambria Math"/>
                      </a:rPr>
                      <m:t>. </m:t>
                    </m:r>
                    <m:r>
                      <m:rPr>
                        <m:sty m:val="p"/>
                      </m:rPr>
                      <a:rPr lang="pt-PT" sz="1800" b="0" i="0" smtClean="0">
                        <a:latin typeface="Cambria Math"/>
                      </a:rPr>
                      <m:t>units</m:t>
                    </m:r>
                    <m:r>
                      <a:rPr lang="pt-PT" sz="1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pt-PT" sz="1800" b="0" i="0" smtClean="0">
                        <a:latin typeface="Cambria Math"/>
                      </a:rPr>
                      <m:t>of</m:t>
                    </m:r>
                    <m:r>
                      <a:rPr lang="pt-PT" sz="1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pt-PT" sz="1800" b="0" i="0" smtClean="0">
                        <a:latin typeface="Cambria Math"/>
                      </a:rPr>
                      <m:t>TV</m:t>
                    </m:r>
                    <m:r>
                      <a:rPr lang="pt-PT" sz="1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pt-PT" sz="1800" b="0" i="0" smtClean="0">
                        <a:latin typeface="Cambria Math"/>
                      </a:rPr>
                      <m:t>advertisement</m:t>
                    </m:r>
                  </m:oMath>
                </a14:m>
                <a:r>
                  <a:rPr lang="pt-PT" sz="1800" b="0" i="0" dirty="0" smtClean="0">
                    <a:latin typeface="Cambria Math"/>
                  </a:rPr>
                  <a:t>	(</a:t>
                </a:r>
                <a:r>
                  <a:rPr lang="pt-PT" sz="1800" b="0" i="0" dirty="0" err="1" smtClean="0">
                    <a:latin typeface="Cambria Math"/>
                  </a:rPr>
                  <a:t>unit</a:t>
                </a:r>
                <a:r>
                  <a:rPr lang="pt-PT" sz="1800" b="0" i="0" dirty="0" smtClean="0">
                    <a:latin typeface="Cambria Math"/>
                  </a:rPr>
                  <a:t>=</a:t>
                </a:r>
                <a:r>
                  <a:rPr lang="pt-PT" sz="1800" b="0" i="0" dirty="0" err="1" smtClean="0">
                    <a:latin typeface="Cambria Math"/>
                  </a:rPr>
                  <a:t>standart</a:t>
                </a:r>
                <a:r>
                  <a:rPr lang="pt-PT" sz="1800" b="0" i="0" dirty="0" smtClean="0">
                    <a:latin typeface="Cambria Math"/>
                  </a:rPr>
                  <a:t> </a:t>
                </a:r>
                <a:r>
                  <a:rPr lang="pt-PT" sz="1800" b="0" i="0" dirty="0" err="1" smtClean="0">
                    <a:latin typeface="Cambria Math"/>
                  </a:rPr>
                  <a:t>block</a:t>
                </a:r>
                <a:r>
                  <a:rPr lang="pt-PT" sz="1800" b="0" i="0" dirty="0" smtClean="0">
                    <a:latin typeface="Cambria Math"/>
                  </a:rPr>
                  <a:t> of </a:t>
                </a:r>
                <a:r>
                  <a:rPr lang="pt-PT" sz="1800" b="0" i="0" dirty="0" err="1" smtClean="0">
                    <a:latin typeface="Cambria Math"/>
                  </a:rPr>
                  <a:t>advertisement</a:t>
                </a:r>
                <a:r>
                  <a:rPr lang="pt-PT" sz="1800" b="0" i="0" dirty="0" smtClean="0">
                    <a:latin typeface="Cambria Math"/>
                  </a:rPr>
                  <a:t> P&amp;G)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1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PT" sz="1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pt-PT" sz="1800" i="1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PT" sz="1800">
                          <a:latin typeface="Cambria Math"/>
                        </a:rPr>
                        <m:t>no</m:t>
                      </m:r>
                      <m:r>
                        <a:rPr lang="pt-PT" sz="1800">
                          <a:latin typeface="Cambria Math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pt-PT" sz="1800">
                          <a:latin typeface="Cambria Math"/>
                        </a:rPr>
                        <m:t>units</m:t>
                      </m:r>
                      <m:r>
                        <a:rPr lang="pt-PT" sz="18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sz="1800">
                          <a:latin typeface="Cambria Math"/>
                        </a:rPr>
                        <m:t>of</m:t>
                      </m:r>
                      <m:r>
                        <a:rPr lang="pt-PT" sz="18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sz="1800">
                          <a:latin typeface="Cambria Math"/>
                        </a:rPr>
                        <m:t>advertisement</m:t>
                      </m:r>
                      <m:r>
                        <a:rPr lang="pt-PT" sz="18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sz="1800" b="0" i="0" smtClean="0">
                          <a:latin typeface="Cambria Math"/>
                        </a:rPr>
                        <m:t>in</m:t>
                      </m:r>
                      <m:r>
                        <a:rPr lang="pt-PT" sz="18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sz="1800" b="0" i="0" smtClean="0">
                          <a:latin typeface="Cambria Math"/>
                        </a:rPr>
                        <m:t>print</m:t>
                      </m:r>
                      <m:r>
                        <a:rPr lang="pt-PT" sz="18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sz="1800" b="0" i="0" smtClean="0">
                          <a:latin typeface="Cambria Math"/>
                        </a:rPr>
                        <m:t>media</m:t>
                      </m:r>
                    </m:oMath>
                  </m:oMathPara>
                </a14:m>
                <a:endParaRPr lang="pt-PT" sz="1800" b="0" i="0" dirty="0" smtClean="0">
                  <a:latin typeface="Cambria Math"/>
                </a:endParaRPr>
              </a:p>
              <a:p>
                <a:r>
                  <a:rPr lang="pt-PT" sz="2400" b="0" dirty="0" smtClean="0"/>
                  <a:t>				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11" name="Tex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3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Prototype</a:t>
            </a: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9552" y="3033713"/>
            <a:ext cx="7419722" cy="1889125"/>
            <a:chOff x="5240834" y="594442"/>
            <a:chExt cx="7419722" cy="1889125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3726542"/>
                </p:ext>
              </p:extLst>
            </p:nvPr>
          </p:nvGraphicFramePr>
          <p:xfrm>
            <a:off x="5240834" y="594442"/>
            <a:ext cx="2095500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296" name="Equation" r:id="rId5" imgW="1257120" imgH="215640" progId="Equation.3">
                    <p:embed/>
                  </p:oleObj>
                </mc:Choice>
                <mc:Fallback>
                  <p:oleObj name="Equation" r:id="rId5" imgW="12571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0834" y="594442"/>
                          <a:ext cx="2095500" cy="358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6764877"/>
                </p:ext>
              </p:extLst>
            </p:nvPr>
          </p:nvGraphicFramePr>
          <p:xfrm>
            <a:off x="5836146" y="908767"/>
            <a:ext cx="2509838" cy="157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297" name="Equation" r:id="rId7" imgW="1498320" imgH="939600" progId="Equation.3">
                    <p:embed/>
                  </p:oleObj>
                </mc:Choice>
                <mc:Fallback>
                  <p:oleObj name="Equation" r:id="rId7" imgW="1498320" imgH="93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36146" y="908767"/>
                          <a:ext cx="2509838" cy="157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8369701" y="774145"/>
              <a:ext cx="4290855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PT" dirty="0" smtClean="0"/>
                <a:t>(R1)	min </a:t>
              </a:r>
              <a:r>
                <a:rPr lang="pt-PT" dirty="0" err="1" smtClean="0"/>
                <a:t>increase</a:t>
              </a:r>
              <a:r>
                <a:rPr lang="pt-PT" dirty="0" smtClean="0"/>
                <a:t> </a:t>
              </a:r>
              <a:r>
                <a:rPr lang="pt-PT" dirty="0"/>
                <a:t>sales </a:t>
              </a:r>
              <a:r>
                <a:rPr lang="pt-PT" dirty="0" err="1" smtClean="0"/>
                <a:t>stain</a:t>
              </a:r>
              <a:r>
                <a:rPr lang="pt-PT" dirty="0" smtClean="0"/>
                <a:t> remover</a:t>
              </a:r>
              <a:endParaRPr lang="pt-PT" dirty="0"/>
            </a:p>
            <a:p>
              <a:pPr>
                <a:lnSpc>
                  <a:spcPct val="150000"/>
                </a:lnSpc>
              </a:pPr>
              <a:r>
                <a:rPr lang="pt-PT" dirty="0" smtClean="0"/>
                <a:t> (R2)</a:t>
              </a:r>
              <a:r>
                <a:rPr lang="pt-PT" dirty="0"/>
                <a:t>	</a:t>
              </a:r>
              <a:r>
                <a:rPr lang="pt-PT" dirty="0" smtClean="0"/>
                <a:t>min </a:t>
              </a:r>
              <a:r>
                <a:rPr lang="pt-PT" dirty="0" err="1"/>
                <a:t>increase</a:t>
              </a:r>
              <a:r>
                <a:rPr lang="pt-PT" dirty="0"/>
                <a:t> sales </a:t>
              </a:r>
              <a:r>
                <a:rPr lang="pt-PT" dirty="0" err="1"/>
                <a:t>l</a:t>
              </a:r>
              <a:r>
                <a:rPr lang="pt-PT" dirty="0" err="1" smtClean="0"/>
                <a:t>iq</a:t>
              </a:r>
              <a:r>
                <a:rPr lang="pt-PT" dirty="0" smtClean="0"/>
                <a:t>. </a:t>
              </a:r>
              <a:r>
                <a:rPr lang="pt-PT" dirty="0" err="1" smtClean="0"/>
                <a:t>detergent</a:t>
              </a:r>
              <a:endParaRPr lang="pt-PT" dirty="0" smtClean="0"/>
            </a:p>
            <a:p>
              <a:pPr>
                <a:lnSpc>
                  <a:spcPct val="150000"/>
                </a:lnSpc>
              </a:pPr>
              <a:r>
                <a:rPr lang="pt-PT" dirty="0" smtClean="0"/>
                <a:t>(</a:t>
              </a:r>
              <a:r>
                <a:rPr lang="pt-PT" dirty="0"/>
                <a:t>R3)	</a:t>
              </a:r>
              <a:r>
                <a:rPr lang="pt-PT" dirty="0" smtClean="0"/>
                <a:t>min </a:t>
              </a:r>
              <a:r>
                <a:rPr lang="pt-PT" dirty="0" err="1"/>
                <a:t>increase</a:t>
              </a:r>
              <a:r>
                <a:rPr lang="pt-PT" dirty="0"/>
                <a:t> sales </a:t>
              </a:r>
              <a:r>
                <a:rPr lang="pt-PT" dirty="0" err="1" smtClean="0"/>
                <a:t>pow</a:t>
              </a:r>
              <a:r>
                <a:rPr lang="pt-PT" dirty="0" smtClean="0"/>
                <a:t>. </a:t>
              </a:r>
              <a:r>
                <a:rPr lang="pt-PT" dirty="0" err="1"/>
                <a:t>detergent</a:t>
              </a:r>
              <a:endParaRPr lang="pt-PT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9552" y="3467958"/>
            <a:ext cx="461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s.t.</a:t>
            </a:r>
            <a:endParaRPr lang="en-US" dirty="0"/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>
          <a:xfrm>
            <a:off x="179512" y="476672"/>
            <a:ext cx="4176464" cy="66992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Economical</a:t>
            </a:r>
            <a:r>
              <a:rPr kumimoji="0" lang="pt-P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 </a:t>
            </a:r>
            <a:r>
              <a:rPr kumimoji="0" lang="pt-P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Interpretation</a:t>
            </a:r>
            <a:endParaRPr kumimoji="0" lang="pt-PT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9864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rot="5400000" flipH="1" flipV="1">
            <a:off x="-1184917" y="3922983"/>
            <a:ext cx="4296621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84439" y="5575444"/>
            <a:ext cx="3657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62599" y="3416792"/>
            <a:ext cx="675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1840198" y="5059472"/>
            <a:ext cx="112512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1480156" y="3574309"/>
            <a:ext cx="1080120" cy="765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962600" y="4451908"/>
            <a:ext cx="1845205" cy="1125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1115000" y="3101757"/>
            <a:ext cx="1845205" cy="1125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5324664" y="1196752"/>
            <a:ext cx="3423800" cy="2430270"/>
            <a:chOff x="5513685" y="53625"/>
            <a:chExt cx="3423800" cy="2430270"/>
          </a:xfrm>
        </p:grpSpPr>
        <p:sp>
          <p:nvSpPr>
            <p:cNvPr id="38" name="TextBox 37"/>
            <p:cNvSpPr txBox="1"/>
            <p:nvPr/>
          </p:nvSpPr>
          <p:spPr>
            <a:xfrm>
              <a:off x="6237185" y="53625"/>
              <a:ext cx="1233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/>
                <a:t>Prototype1</a:t>
              </a:r>
              <a:endParaRPr lang="pt-PT" dirty="0"/>
            </a:p>
          </p:txBody>
        </p:sp>
        <p:graphicFrame>
          <p:nvGraphicFramePr>
            <p:cNvPr id="39" name="Object 38"/>
            <p:cNvGraphicFramePr>
              <a:graphicFrameLocks noChangeAspect="1"/>
            </p:cNvGraphicFramePr>
            <p:nvPr/>
          </p:nvGraphicFramePr>
          <p:xfrm>
            <a:off x="5513685" y="594125"/>
            <a:ext cx="2243671" cy="3598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34" name="Equation" r:id="rId4" imgW="1346040" imgH="215640" progId="Equation.3">
                    <p:embed/>
                  </p:oleObj>
                </mc:Choice>
                <mc:Fallback>
                  <p:oleObj name="Equation" r:id="rId4" imgW="13460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3685" y="594125"/>
                          <a:ext cx="2243671" cy="3598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9"/>
            <p:cNvGraphicFramePr>
              <a:graphicFrameLocks noChangeAspect="1"/>
            </p:cNvGraphicFramePr>
            <p:nvPr/>
          </p:nvGraphicFramePr>
          <p:xfrm>
            <a:off x="5834604" y="908719"/>
            <a:ext cx="2511767" cy="1575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35" name="Equation" r:id="rId6" imgW="1498320" imgH="939600" progId="Equation.3">
                    <p:embed/>
                  </p:oleObj>
                </mc:Choice>
                <mc:Fallback>
                  <p:oleObj name="Equation" r:id="rId6" imgW="1498320" imgH="93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34604" y="908719"/>
                          <a:ext cx="2511767" cy="15751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TextBox 40"/>
            <p:cNvSpPr txBox="1"/>
            <p:nvPr/>
          </p:nvSpPr>
          <p:spPr>
            <a:xfrm>
              <a:off x="8369701" y="774145"/>
              <a:ext cx="567784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PT" dirty="0" smtClean="0"/>
                <a:t>(R1)</a:t>
              </a:r>
            </a:p>
            <a:p>
              <a:pPr>
                <a:lnSpc>
                  <a:spcPct val="150000"/>
                </a:lnSpc>
              </a:pPr>
              <a:r>
                <a:rPr lang="pt-PT" dirty="0" smtClean="0"/>
                <a:t>(R2)</a:t>
              </a:r>
            </a:p>
            <a:p>
              <a:pPr>
                <a:lnSpc>
                  <a:spcPct val="150000"/>
                </a:lnSpc>
              </a:pPr>
              <a:r>
                <a:rPr lang="pt-PT" dirty="0" smtClean="0"/>
                <a:t>(R3)</a:t>
              </a:r>
              <a:endParaRPr lang="pt-PT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52664" y="1750860"/>
            <a:ext cx="3975320" cy="4271506"/>
            <a:chOff x="1901825" y="1042988"/>
            <a:chExt cx="3975320" cy="4271506"/>
          </a:xfrm>
        </p:grpSpPr>
        <p:graphicFrame>
          <p:nvGraphicFramePr>
            <p:cNvPr id="2052" name="Object 4"/>
            <p:cNvGraphicFramePr>
              <a:graphicFrameLocks noChangeAspect="1"/>
            </p:cNvGraphicFramePr>
            <p:nvPr/>
          </p:nvGraphicFramePr>
          <p:xfrm>
            <a:off x="5499255" y="4779150"/>
            <a:ext cx="377890" cy="535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36" name="Equation" r:id="rId8" imgW="152280" imgH="215640" progId="Equation.3">
                    <p:embed/>
                  </p:oleObj>
                </mc:Choice>
                <mc:Fallback>
                  <p:oleObj name="Equation" r:id="rId8" imgW="1522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9255" y="4779150"/>
                          <a:ext cx="377890" cy="5353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3" name="Object 5"/>
            <p:cNvGraphicFramePr>
              <a:graphicFrameLocks noChangeAspect="1"/>
            </p:cNvGraphicFramePr>
            <p:nvPr/>
          </p:nvGraphicFramePr>
          <p:xfrm>
            <a:off x="1901825" y="1042988"/>
            <a:ext cx="407988" cy="536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37" name="Equation" r:id="rId10" imgW="164880" imgH="215640" progId="Equation.3">
                    <p:embed/>
                  </p:oleObj>
                </mc:Choice>
                <mc:Fallback>
                  <p:oleObj name="Equation" r:id="rId10" imgW="164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1825" y="1042988"/>
                          <a:ext cx="407988" cy="536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TextBox 44"/>
          <p:cNvSpPr txBox="1"/>
          <p:nvPr/>
        </p:nvSpPr>
        <p:spPr>
          <a:xfrm>
            <a:off x="2357754" y="471264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R1</a:t>
            </a:r>
            <a:endParaRPr lang="pt-PT" dirty="0"/>
          </a:p>
        </p:txBody>
      </p:sp>
      <p:sp>
        <p:nvSpPr>
          <p:cNvPr id="46" name="TextBox 45"/>
          <p:cNvSpPr txBox="1"/>
          <p:nvPr/>
        </p:nvSpPr>
        <p:spPr>
          <a:xfrm>
            <a:off x="985929" y="313747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R2</a:t>
            </a:r>
            <a:endParaRPr lang="pt-PT" dirty="0"/>
          </a:p>
        </p:txBody>
      </p:sp>
      <p:sp>
        <p:nvSpPr>
          <p:cNvPr id="47" name="TextBox 46"/>
          <p:cNvSpPr txBox="1"/>
          <p:nvPr/>
        </p:nvSpPr>
        <p:spPr>
          <a:xfrm>
            <a:off x="2087724" y="386684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R3</a:t>
            </a:r>
            <a:endParaRPr lang="pt-PT" dirty="0"/>
          </a:p>
        </p:txBody>
      </p:sp>
      <p:sp>
        <p:nvSpPr>
          <p:cNvPr id="22" name="Rectangle 7"/>
          <p:cNvSpPr txBox="1">
            <a:spLocks noChangeArrowheads="1"/>
          </p:cNvSpPr>
          <p:nvPr/>
        </p:nvSpPr>
        <p:spPr>
          <a:xfrm>
            <a:off x="179512" y="476672"/>
            <a:ext cx="4176464" cy="66992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pt-P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Sensitivity</a:t>
            </a:r>
            <a:r>
              <a:rPr lang="pt-P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Analysis</a:t>
            </a:r>
            <a:endParaRPr lang="pt-PT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48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rot="5400000" flipH="1" flipV="1">
            <a:off x="-1182737" y="3927175"/>
            <a:ext cx="4296621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86619" y="5579636"/>
            <a:ext cx="3657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64779" y="3420984"/>
            <a:ext cx="675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864879" y="5041163"/>
            <a:ext cx="10801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1482336" y="3578501"/>
            <a:ext cx="1080120" cy="765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1117180" y="3105949"/>
            <a:ext cx="1845205" cy="1125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348585" y="1196625"/>
            <a:ext cx="3423800" cy="2430270"/>
            <a:chOff x="5513685" y="53625"/>
            <a:chExt cx="3423800" cy="2430270"/>
          </a:xfrm>
        </p:grpSpPr>
        <p:sp>
          <p:nvSpPr>
            <p:cNvPr id="12" name="TextBox 11"/>
            <p:cNvSpPr txBox="1"/>
            <p:nvPr/>
          </p:nvSpPr>
          <p:spPr>
            <a:xfrm>
              <a:off x="6237185" y="53625"/>
              <a:ext cx="1233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/>
                <a:t>Prototype1</a:t>
              </a:r>
              <a:endParaRPr lang="pt-PT" dirty="0"/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5513685" y="594125"/>
            <a:ext cx="2243671" cy="3598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94" name="Equation" r:id="rId4" imgW="1346040" imgH="215640" progId="Equation.3">
                    <p:embed/>
                  </p:oleObj>
                </mc:Choice>
                <mc:Fallback>
                  <p:oleObj name="Equation" r:id="rId4" imgW="13460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3685" y="594125"/>
                          <a:ext cx="2243671" cy="3598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5834604" y="908719"/>
            <a:ext cx="2511767" cy="1575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95" name="Equation" r:id="rId6" imgW="1498320" imgH="939600" progId="Equation.3">
                    <p:embed/>
                  </p:oleObj>
                </mc:Choice>
                <mc:Fallback>
                  <p:oleObj name="Equation" r:id="rId6" imgW="1498320" imgH="93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34604" y="908719"/>
                          <a:ext cx="2511767" cy="15751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8369701" y="774145"/>
              <a:ext cx="567784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PT" dirty="0" smtClean="0"/>
                <a:t>(R1)</a:t>
              </a:r>
            </a:p>
            <a:p>
              <a:pPr>
                <a:lnSpc>
                  <a:spcPct val="150000"/>
                </a:lnSpc>
              </a:pPr>
              <a:r>
                <a:rPr lang="pt-PT" dirty="0" smtClean="0"/>
                <a:t>(R2)</a:t>
              </a:r>
            </a:p>
            <a:p>
              <a:pPr>
                <a:lnSpc>
                  <a:spcPct val="150000"/>
                </a:lnSpc>
              </a:pPr>
              <a:r>
                <a:rPr lang="pt-PT" dirty="0" smtClean="0"/>
                <a:t>(R3)</a:t>
              </a:r>
              <a:endParaRPr lang="pt-PT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5292080" y="3897052"/>
            <a:ext cx="3285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The optimal solution is achieved in the intersection R2/R3.</a:t>
            </a:r>
            <a:endParaRPr lang="pt-PT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904110"/>
              </p:ext>
            </p:extLst>
          </p:nvPr>
        </p:nvGraphicFramePr>
        <p:xfrm>
          <a:off x="5608749" y="4854612"/>
          <a:ext cx="3148716" cy="1022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6" name="Equation" r:id="rId8" imgW="1485720" imgH="482400" progId="Equation.3">
                  <p:embed/>
                </p:oleObj>
              </mc:Choice>
              <mc:Fallback>
                <p:oleObj name="Equation" r:id="rId8" imgW="14857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8749" y="4854612"/>
                        <a:ext cx="3148716" cy="10226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618669"/>
              </p:ext>
            </p:extLst>
          </p:nvPr>
        </p:nvGraphicFramePr>
        <p:xfrm>
          <a:off x="4052119" y="5490439"/>
          <a:ext cx="3778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7" name="Equation" r:id="rId10" imgW="152280" imgH="215640" progId="Equation.3">
                  <p:embed/>
                </p:oleObj>
              </mc:Choice>
              <mc:Fallback>
                <p:oleObj name="Equation" r:id="rId10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119" y="5490439"/>
                        <a:ext cx="377825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475694"/>
              </p:ext>
            </p:extLst>
          </p:nvPr>
        </p:nvGraphicFramePr>
        <p:xfrm>
          <a:off x="454844" y="1755052"/>
          <a:ext cx="4079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8" name="Equation" r:id="rId12" imgW="164880" imgH="215640" progId="Equation.3">
                  <p:embed/>
                </p:oleObj>
              </mc:Choice>
              <mc:Fallback>
                <p:oleObj name="Equation" r:id="rId12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844" y="1755052"/>
                        <a:ext cx="407988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359934" y="4716837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R1</a:t>
            </a:r>
            <a:endParaRPr lang="pt-PT" dirty="0"/>
          </a:p>
        </p:txBody>
      </p:sp>
      <p:sp>
        <p:nvSpPr>
          <p:cNvPr id="21" name="TextBox 20"/>
          <p:cNvSpPr txBox="1"/>
          <p:nvPr/>
        </p:nvSpPr>
        <p:spPr>
          <a:xfrm>
            <a:off x="988109" y="314166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R2</a:t>
            </a:r>
            <a:endParaRPr lang="pt-PT" dirty="0"/>
          </a:p>
        </p:txBody>
      </p:sp>
      <p:sp>
        <p:nvSpPr>
          <p:cNvPr id="22" name="TextBox 21"/>
          <p:cNvSpPr txBox="1"/>
          <p:nvPr/>
        </p:nvSpPr>
        <p:spPr>
          <a:xfrm>
            <a:off x="2089904" y="3871034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R3</a:t>
            </a:r>
            <a:endParaRPr lang="pt-PT" dirty="0"/>
          </a:p>
        </p:txBody>
      </p:sp>
      <p:sp>
        <p:nvSpPr>
          <p:cNvPr id="26" name="Rectangle 7"/>
          <p:cNvSpPr txBox="1">
            <a:spLocks noChangeArrowheads="1"/>
          </p:cNvSpPr>
          <p:nvPr/>
        </p:nvSpPr>
        <p:spPr>
          <a:xfrm>
            <a:off x="179512" y="476672"/>
            <a:ext cx="4176464" cy="66992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pt-P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Sensitivity</a:t>
            </a:r>
            <a:r>
              <a:rPr lang="pt-P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Analysis</a:t>
            </a:r>
            <a:endParaRPr lang="pt-PT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39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179512" y="476672"/>
            <a:ext cx="4176464" cy="66992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pt-P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Sensitivity</a:t>
            </a:r>
            <a:r>
              <a:rPr lang="pt-P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Analysis</a:t>
            </a:r>
            <a:endParaRPr lang="pt-PT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3528" y="2276872"/>
                <a:ext cx="8607330" cy="3231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C1131E"/>
                  </a:buClr>
                  <a:buFont typeface="Wingdings" pitchFamily="2" charset="2"/>
                  <a:buChar char="Ø"/>
                </a:pPr>
                <a:r>
                  <a:rPr lang="pt-PT" sz="2000" dirty="0" smtClean="0"/>
                  <a:t>Is the Optimal solution  sensitive to changes in the data, problem parameters</a:t>
                </a:r>
                <a:r>
                  <a:rPr lang="pt-PT" sz="2000" dirty="0" smtClean="0">
                    <a:solidFill>
                      <a:srgbClr val="C1131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?</a:t>
                </a:r>
              </a:p>
              <a:p>
                <a:pPr marL="342900" indent="-342900">
                  <a:buClr>
                    <a:srgbClr val="C1131E"/>
                  </a:buClr>
                  <a:buFont typeface="Wingdings" pitchFamily="2" charset="2"/>
                  <a:buChar char="Ø"/>
                </a:pPr>
                <a:endParaRPr lang="pt-PT" sz="2000" dirty="0" smtClean="0"/>
              </a:p>
              <a:p>
                <a:r>
                  <a:rPr lang="pt-PT" sz="2000" dirty="0"/>
                  <a:t> </a:t>
                </a:r>
                <a:r>
                  <a:rPr lang="pt-PT" sz="2000" dirty="0" smtClean="0">
                    <a:solidFill>
                      <a:srgbClr val="C1131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RHS:  </a:t>
                </a:r>
                <a:r>
                  <a:rPr lang="pt-PT" sz="2000" dirty="0">
                    <a:solidFill>
                      <a:srgbClr val="C1131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:r>
                  <a:rPr lang="pt-PT" sz="2000" baseline="-25000" dirty="0">
                    <a:solidFill>
                      <a:srgbClr val="C1131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</a:t>
                </a:r>
                <a:endParaRPr lang="pt-PT" sz="2000" baseline="-25000" dirty="0"/>
              </a:p>
              <a:p>
                <a:r>
                  <a:rPr lang="pt-PT" sz="2000" dirty="0" smtClean="0">
                    <a:solidFill>
                      <a:srgbClr val="C1131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/>
                  </a:rPr>
                  <a:t>SI </a:t>
                </a:r>
                <a:r>
                  <a:rPr lang="pt-PT" sz="2000" dirty="0">
                    <a:sym typeface="Symbol"/>
                  </a:rPr>
                  <a:t> S</a:t>
                </a:r>
                <a:r>
                  <a:rPr lang="pt-PT" sz="2000" dirty="0" smtClean="0"/>
                  <a:t>ensitivity Interval </a:t>
                </a:r>
              </a:p>
              <a:p>
                <a:pPr algn="r"/>
                <a:r>
                  <a:rPr lang="pt-PT" sz="2000" dirty="0" smtClean="0"/>
                  <a:t>changes inside SI mantain the optimal sets of basic/ non basc variables </a:t>
                </a:r>
                <a:r>
                  <a:rPr lang="pt-PT" sz="2000" dirty="0" smtClean="0">
                    <a:solidFill>
                      <a:schemeClr val="bg1"/>
                    </a:solidFill>
                  </a:rPr>
                  <a:t> </a:t>
                </a:r>
                <a:r>
                  <a:rPr lang="pt-PT" sz="2000" dirty="0">
                    <a:solidFill>
                      <a:schemeClr val="bg1"/>
                    </a:solidFill>
                  </a:rPr>
                  <a:t>……</a:t>
                </a:r>
                <a:r>
                  <a:rPr lang="pt-PT" sz="2000" dirty="0"/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pt-PT" sz="2000" dirty="0" smtClean="0"/>
                  <a:t>If 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pt-PT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PT" sz="20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pt-PT" sz="20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pt-PT" sz="2000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pt-PT" sz="2000">
                        <a:latin typeface="Cambria Math"/>
                        <a:ea typeface="Cambria Math"/>
                      </a:rPr>
                      <m:t>SI</m:t>
                    </m:r>
                  </m:oMath>
                </a14:m>
                <a:r>
                  <a:rPr lang="pt-PT" sz="2000" dirty="0"/>
                  <a:t>:            </a:t>
                </a:r>
              </a:p>
              <a:p>
                <a:pPr marL="800100" lvl="1" indent="-342900">
                  <a:spcBef>
                    <a:spcPts val="600"/>
                  </a:spcBef>
                  <a:spcAft>
                    <a:spcPts val="1800"/>
                  </a:spcAft>
                  <a:buClr>
                    <a:srgbClr val="C1131E"/>
                  </a:buClr>
                  <a:buFont typeface="Wingdings" pitchFamily="2" charset="2"/>
                  <a:buChar char="Ø"/>
                </a:pPr>
                <a:r>
                  <a:rPr lang="pt-PT" dirty="0" smtClean="0">
                    <a:latin typeface="Franklin Gothic Book" pitchFamily="34" charset="0"/>
                  </a:rPr>
                  <a:t>Same optimal base </a:t>
                </a:r>
                <a:r>
                  <a:rPr lang="pt-PT" dirty="0" smtClean="0">
                    <a:solidFill>
                      <a:srgbClr val="C1131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ranklin Gothic Book" pitchFamily="34" charset="0"/>
                  </a:rPr>
                  <a:t>and</a:t>
                </a:r>
                <a:r>
                  <a:rPr lang="pt-PT" dirty="0" smtClean="0">
                    <a:latin typeface="Franklin Gothic Book" pitchFamily="34" charset="0"/>
                  </a:rPr>
                  <a:t>  the shadow prices (DOS)</a:t>
                </a:r>
                <a:endParaRPr lang="pt-PT" dirty="0">
                  <a:latin typeface="Franklin Gothic Book" pitchFamily="34" charset="0"/>
                </a:endParaRPr>
              </a:p>
              <a:p>
                <a:pPr marL="800100" lvl="1" indent="-342900">
                  <a:lnSpc>
                    <a:spcPct val="200000"/>
                  </a:lnSpc>
                  <a:buClr>
                    <a:srgbClr val="C1131E"/>
                  </a:buClr>
                  <a:buFont typeface="Wingdings" pitchFamily="2" charset="2"/>
                  <a:buChar char="Ø"/>
                </a:pPr>
                <a:r>
                  <a:rPr lang="pt-PT" dirty="0" smtClean="0">
                    <a:latin typeface="Franklin Gothic Book" pitchFamily="34" charset="0"/>
                  </a:rPr>
                  <a:t>Change:  P</a:t>
                </a:r>
                <a:r>
                  <a:rPr lang="pt-PT" dirty="0">
                    <a:latin typeface="Franklin Gothic Book" pitchFamily="34" charset="0"/>
                  </a:rPr>
                  <a:t>O</a:t>
                </a:r>
                <a:r>
                  <a:rPr lang="pt-PT" dirty="0" smtClean="0">
                    <a:latin typeface="Franklin Gothic Book" pitchFamily="34" charset="0"/>
                  </a:rPr>
                  <a:t>S    </a:t>
                </a:r>
                <a:r>
                  <a:rPr lang="pt-PT" dirty="0" smtClean="0">
                    <a:solidFill>
                      <a:srgbClr val="C1131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ranklin Gothic Book" pitchFamily="34" charset="0"/>
                  </a:rPr>
                  <a:t>and</a:t>
                </a:r>
                <a:r>
                  <a:rPr lang="pt-PT" dirty="0" smtClean="0">
                    <a:latin typeface="Franklin Gothic Book" pitchFamily="34" charset="0"/>
                  </a:rPr>
                  <a:t>    </a:t>
                </a:r>
                <a:r>
                  <a:rPr lang="pt-PT" dirty="0">
                    <a:latin typeface="Franklin Gothic Book" pitchFamily="34" charset="0"/>
                  </a:rPr>
                  <a:t>Z*, </a:t>
                </a:r>
                <a:r>
                  <a:rPr lang="pt-PT" dirty="0" smtClean="0">
                    <a:latin typeface="Franklin Gothic Book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pt-PT" i="1">
                        <a:latin typeface="Cambria Math"/>
                        <a:ea typeface="Cambria Math"/>
                      </a:rPr>
                      <m:t>𝑍</m:t>
                    </m:r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/>
                          </a:rPr>
                          <m:t>=</m:t>
                        </m:r>
                        <m:r>
                          <a:rPr lang="pt-PT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PT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PT" i="1">
                        <a:latin typeface="Cambria Math"/>
                        <a:ea typeface="Cambria Math"/>
                      </a:rPr>
                      <m:t>×∆</m:t>
                    </m:r>
                    <m:sSub>
                      <m:sSubPr>
                        <m:ctrlPr>
                          <a:rPr lang="pt-PT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pt-PT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PT" dirty="0">
                    <a:latin typeface="Franklin Gothic Book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276872"/>
                <a:ext cx="8607330" cy="3231654"/>
              </a:xfrm>
              <a:prstGeom prst="rect">
                <a:avLst/>
              </a:prstGeom>
              <a:blipFill rotWithShape="0">
                <a:blip r:embed="rId3"/>
                <a:stretch>
                  <a:fillRect l="-779" t="-1321" r="-850" b="-37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37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rot="5400000" flipH="1" flipV="1">
            <a:off x="-1178545" y="3926311"/>
            <a:ext cx="4296621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90811" y="5578772"/>
            <a:ext cx="3657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68971" y="3420120"/>
            <a:ext cx="675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891573" y="5062802"/>
            <a:ext cx="10351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1306508" y="3757657"/>
            <a:ext cx="2160240" cy="1485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968972" y="3015073"/>
            <a:ext cx="1997607" cy="12151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2"/>
          <p:cNvGrpSpPr/>
          <p:nvPr/>
        </p:nvGrpSpPr>
        <p:grpSpPr>
          <a:xfrm>
            <a:off x="5364088" y="1196625"/>
            <a:ext cx="3423800" cy="2430270"/>
            <a:chOff x="5513685" y="53625"/>
            <a:chExt cx="3423800" cy="2430270"/>
          </a:xfrm>
        </p:grpSpPr>
        <p:sp>
          <p:nvSpPr>
            <p:cNvPr id="14" name="TextBox 13"/>
            <p:cNvSpPr txBox="1"/>
            <p:nvPr/>
          </p:nvSpPr>
          <p:spPr>
            <a:xfrm>
              <a:off x="6237185" y="53625"/>
              <a:ext cx="1233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/>
                <a:t>Prototype1</a:t>
              </a:r>
              <a:endParaRPr lang="pt-PT" dirty="0"/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5513685" y="594125"/>
            <a:ext cx="2243671" cy="3598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54" name="Equation" r:id="rId4" imgW="1346040" imgH="215640" progId="Equation.3">
                    <p:embed/>
                  </p:oleObj>
                </mc:Choice>
                <mc:Fallback>
                  <p:oleObj name="Equation" r:id="rId4" imgW="13460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3685" y="594125"/>
                          <a:ext cx="2243671" cy="3598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5834604" y="908719"/>
            <a:ext cx="2511767" cy="1575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55" name="Equation" r:id="rId6" imgW="1498320" imgH="939600" progId="Equation.3">
                    <p:embed/>
                  </p:oleObj>
                </mc:Choice>
                <mc:Fallback>
                  <p:oleObj name="Equation" r:id="rId6" imgW="1498320" imgH="93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34604" y="908719"/>
                          <a:ext cx="2511767" cy="15751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8369701" y="774145"/>
              <a:ext cx="567784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PT" dirty="0" smtClean="0"/>
                <a:t>(R1)</a:t>
              </a:r>
            </a:p>
            <a:p>
              <a:pPr>
                <a:lnSpc>
                  <a:spcPct val="150000"/>
                </a:lnSpc>
              </a:pPr>
              <a:r>
                <a:rPr lang="pt-PT" dirty="0" smtClean="0"/>
                <a:t>(R2)</a:t>
              </a:r>
            </a:p>
            <a:p>
              <a:pPr>
                <a:lnSpc>
                  <a:spcPct val="150000"/>
                </a:lnSpc>
              </a:pPr>
              <a:r>
                <a:rPr lang="pt-PT" dirty="0" smtClean="0"/>
                <a:t>(R3)</a:t>
              </a:r>
              <a:endParaRPr lang="pt-PT" dirty="0"/>
            </a:p>
          </p:txBody>
        </p:sp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161654"/>
              </p:ext>
            </p:extLst>
          </p:nvPr>
        </p:nvGraphicFramePr>
        <p:xfrm>
          <a:off x="3074988" y="2493963"/>
          <a:ext cx="2093912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6" name="Equation" r:id="rId8" imgW="685800" imgH="279360" progId="Equation.3">
                  <p:embed/>
                </p:oleObj>
              </mc:Choice>
              <mc:Fallback>
                <p:oleObj name="Equation" r:id="rId8" imgW="6858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4988" y="2493963"/>
                        <a:ext cx="2093912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6338888" y="5057775"/>
          <a:ext cx="150812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7" name="Equation" r:id="rId10" imgW="685800" imgH="241200" progId="Equation.3">
                  <p:embed/>
                </p:oleObj>
              </mc:Choice>
              <mc:Fallback>
                <p:oleObj name="Equation" r:id="rId10" imgW="685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8888" y="5057775"/>
                        <a:ext cx="1508125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519946"/>
              </p:ext>
            </p:extLst>
          </p:nvPr>
        </p:nvGraphicFramePr>
        <p:xfrm>
          <a:off x="4056311" y="5489575"/>
          <a:ext cx="3778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8" name="Equation" r:id="rId12" imgW="152280" imgH="215640" progId="Equation.3">
                  <p:embed/>
                </p:oleObj>
              </mc:Choice>
              <mc:Fallback>
                <p:oleObj name="Equation" r:id="rId12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6311" y="5489575"/>
                        <a:ext cx="377825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133007"/>
              </p:ext>
            </p:extLst>
          </p:nvPr>
        </p:nvGraphicFramePr>
        <p:xfrm>
          <a:off x="459036" y="1754188"/>
          <a:ext cx="4079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9" name="Equation" r:id="rId14" imgW="164880" imgH="215640" progId="Equation.3">
                  <p:embed/>
                </p:oleObj>
              </mc:Choice>
              <mc:Fallback>
                <p:oleObj name="Equation" r:id="rId14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036" y="1754188"/>
                        <a:ext cx="407988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7"/>
          <p:cNvSpPr txBox="1">
            <a:spLocks noChangeArrowheads="1"/>
          </p:cNvSpPr>
          <p:nvPr/>
        </p:nvSpPr>
        <p:spPr>
          <a:xfrm>
            <a:off x="179512" y="476672"/>
            <a:ext cx="4176464" cy="66992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pt-P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Sensitivity</a:t>
            </a:r>
            <a:r>
              <a:rPr lang="pt-P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Analysis</a:t>
            </a:r>
            <a:r>
              <a:rPr lang="pt-P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of RHS</a:t>
            </a:r>
            <a:endParaRPr lang="pt-PT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38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53562E-6 L 0.63507 -0.006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rot="5400000" flipH="1" flipV="1">
            <a:off x="-1182737" y="3918791"/>
            <a:ext cx="4296621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86619" y="5571252"/>
            <a:ext cx="3657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64779" y="3412600"/>
            <a:ext cx="675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942276" y="4110176"/>
            <a:ext cx="2925327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1302316" y="3750137"/>
            <a:ext cx="2160240" cy="1485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964780" y="3007553"/>
            <a:ext cx="1997607" cy="12151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2"/>
          <p:cNvGrpSpPr/>
          <p:nvPr/>
        </p:nvGrpSpPr>
        <p:grpSpPr>
          <a:xfrm>
            <a:off x="5513685" y="1196752"/>
            <a:ext cx="3423800" cy="2430270"/>
            <a:chOff x="5513685" y="53625"/>
            <a:chExt cx="3423800" cy="2430270"/>
          </a:xfrm>
        </p:grpSpPr>
        <p:sp>
          <p:nvSpPr>
            <p:cNvPr id="14" name="TextBox 13"/>
            <p:cNvSpPr txBox="1"/>
            <p:nvPr/>
          </p:nvSpPr>
          <p:spPr>
            <a:xfrm>
              <a:off x="6237185" y="53625"/>
              <a:ext cx="1233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/>
                <a:t>Prototype1</a:t>
              </a:r>
              <a:endParaRPr lang="pt-PT" dirty="0"/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5513685" y="594125"/>
            <a:ext cx="2243671" cy="3598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21" name="Equation" r:id="rId4" imgW="1346040" imgH="215640" progId="Equation.3">
                    <p:embed/>
                  </p:oleObj>
                </mc:Choice>
                <mc:Fallback>
                  <p:oleObj name="Equation" r:id="rId4" imgW="13460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3685" y="594125"/>
                          <a:ext cx="2243671" cy="3598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5834604" y="908719"/>
            <a:ext cx="2511767" cy="1575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22" name="Equation" r:id="rId6" imgW="1498320" imgH="939600" progId="Equation.3">
                    <p:embed/>
                  </p:oleObj>
                </mc:Choice>
                <mc:Fallback>
                  <p:oleObj name="Equation" r:id="rId6" imgW="1498320" imgH="93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34604" y="908719"/>
                          <a:ext cx="2511767" cy="15751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8369701" y="774145"/>
              <a:ext cx="567784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PT" dirty="0" smtClean="0"/>
                <a:t>(R1)</a:t>
              </a:r>
            </a:p>
            <a:p>
              <a:pPr>
                <a:lnSpc>
                  <a:spcPct val="150000"/>
                </a:lnSpc>
              </a:pPr>
              <a:r>
                <a:rPr lang="pt-PT" dirty="0" smtClean="0"/>
                <a:t>(R2)</a:t>
              </a:r>
            </a:p>
            <a:p>
              <a:pPr>
                <a:lnSpc>
                  <a:spcPct val="150000"/>
                </a:lnSpc>
              </a:pPr>
              <a:r>
                <a:rPr lang="pt-PT" dirty="0" smtClean="0"/>
                <a:t>(R3)</a:t>
              </a:r>
              <a:endParaRPr lang="pt-PT" dirty="0"/>
            </a:p>
          </p:txBody>
        </p:sp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628216"/>
              </p:ext>
            </p:extLst>
          </p:nvPr>
        </p:nvGraphicFramePr>
        <p:xfrm>
          <a:off x="3540125" y="1472456"/>
          <a:ext cx="116363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3" name="Equation" r:id="rId8" imgW="380880" imgH="215640" progId="Equation.3">
                  <p:embed/>
                </p:oleObj>
              </mc:Choice>
              <mc:Fallback>
                <p:oleObj name="Equation" r:id="rId8" imgW="380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1472456"/>
                        <a:ext cx="1163638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382779"/>
              </p:ext>
            </p:extLst>
          </p:nvPr>
        </p:nvGraphicFramePr>
        <p:xfrm>
          <a:off x="6380163" y="5318472"/>
          <a:ext cx="14239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4" name="Equation" r:id="rId10" imgW="647640" imgH="253800" progId="Equation.3">
                  <p:embed/>
                </p:oleObj>
              </mc:Choice>
              <mc:Fallback>
                <p:oleObj name="Equation" r:id="rId10" imgW="647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0163" y="5318472"/>
                        <a:ext cx="1423987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243519"/>
              </p:ext>
            </p:extLst>
          </p:nvPr>
        </p:nvGraphicFramePr>
        <p:xfrm>
          <a:off x="5921375" y="3799185"/>
          <a:ext cx="2611438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5" name="Equation" r:id="rId12" imgW="1409400" imgH="711000" progId="Equation.3">
                  <p:embed/>
                </p:oleObj>
              </mc:Choice>
              <mc:Fallback>
                <p:oleObj name="Equation" r:id="rId12" imgW="14094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75" y="3799185"/>
                        <a:ext cx="2611438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330786"/>
              </p:ext>
            </p:extLst>
          </p:nvPr>
        </p:nvGraphicFramePr>
        <p:xfrm>
          <a:off x="4052119" y="5482055"/>
          <a:ext cx="3778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6" name="Equation" r:id="rId14" imgW="152280" imgH="215640" progId="Equation.3">
                  <p:embed/>
                </p:oleObj>
              </mc:Choice>
              <mc:Fallback>
                <p:oleObj name="Equation" r:id="rId14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119" y="5482055"/>
                        <a:ext cx="377825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360567"/>
              </p:ext>
            </p:extLst>
          </p:nvPr>
        </p:nvGraphicFramePr>
        <p:xfrm>
          <a:off x="454844" y="1746668"/>
          <a:ext cx="4079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7" name="Equation" r:id="rId16" imgW="164880" imgH="215640" progId="Equation.3">
                  <p:embed/>
                </p:oleObj>
              </mc:Choice>
              <mc:Fallback>
                <p:oleObj name="Equation" r:id="rId16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844" y="1746668"/>
                        <a:ext cx="407988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7"/>
          <p:cNvSpPr txBox="1">
            <a:spLocks noChangeArrowheads="1"/>
          </p:cNvSpPr>
          <p:nvPr/>
        </p:nvSpPr>
        <p:spPr>
          <a:xfrm>
            <a:off x="179512" y="476672"/>
            <a:ext cx="4176464" cy="66992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pt-P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Sensitivity</a:t>
            </a:r>
            <a:r>
              <a:rPr lang="pt-P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Analysis</a:t>
            </a:r>
            <a:r>
              <a:rPr lang="pt-P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of RHS</a:t>
            </a:r>
            <a:endParaRPr lang="pt-PT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96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3469E-6 L -0.08368 2.53469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51520" y="0"/>
            <a:ext cx="0" cy="685800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9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56320" y="0"/>
            <a:ext cx="0" cy="685800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87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61120" y="0"/>
            <a:ext cx="0" cy="685800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135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65920" y="0"/>
            <a:ext cx="0" cy="685800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183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70720" y="0"/>
            <a:ext cx="0" cy="685800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231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75520" y="0"/>
            <a:ext cx="0" cy="685800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279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80320" y="0"/>
            <a:ext cx="0" cy="685800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327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85120" y="0"/>
            <a:ext cx="0" cy="685800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375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89920" y="0"/>
            <a:ext cx="0" cy="685800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423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94720" y="0"/>
            <a:ext cx="0" cy="685800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1471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99520" y="0"/>
            <a:ext cx="0" cy="685800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4519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04320" y="0"/>
            <a:ext cx="0" cy="685800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7567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909120" y="0"/>
            <a:ext cx="0" cy="685800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0615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213920" y="0"/>
            <a:ext cx="0" cy="685800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3663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518720" y="0"/>
            <a:ext cx="0" cy="685800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6711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823520" y="0"/>
            <a:ext cx="0" cy="685800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9759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128320" y="0"/>
            <a:ext cx="0" cy="685800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2807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33120" y="0"/>
            <a:ext cx="0" cy="685800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5855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737920" y="0"/>
            <a:ext cx="0" cy="685800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903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042720" y="0"/>
            <a:ext cx="0" cy="685800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1951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347520" y="0"/>
            <a:ext cx="0" cy="685800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4999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652320" y="0"/>
            <a:ext cx="0" cy="685800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8047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957120" y="0"/>
            <a:ext cx="0" cy="685800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1095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261920" y="0"/>
            <a:ext cx="0" cy="685800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4143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566720" y="0"/>
            <a:ext cx="0" cy="685800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7191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871520" y="0"/>
            <a:ext cx="0" cy="685800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80239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8176320" y="0"/>
            <a:ext cx="0" cy="685800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83287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8481120" y="0"/>
            <a:ext cx="0" cy="685800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86335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785920" y="0"/>
            <a:ext cx="0" cy="685800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89383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9090720" y="0"/>
            <a:ext cx="0" cy="685800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0" y="188640"/>
            <a:ext cx="9144000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0" y="3410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0" y="493440"/>
            <a:ext cx="9144000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0" y="6458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0" y="798240"/>
            <a:ext cx="9144000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0" y="9506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0" y="1103040"/>
            <a:ext cx="9144000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0" y="12554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0" y="1407840"/>
            <a:ext cx="9144000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0" y="15602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0" y="1712640"/>
            <a:ext cx="9144000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0" y="18650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0" y="2017440"/>
            <a:ext cx="9144000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0" y="21698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0" y="2322240"/>
            <a:ext cx="9144000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0" y="24746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0" y="2627040"/>
            <a:ext cx="9144000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0" y="27794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0" y="2931840"/>
            <a:ext cx="9144000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0" y="30842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0" y="3236640"/>
            <a:ext cx="9144000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0" y="33890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0" y="3541440"/>
            <a:ext cx="9144000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0" y="36938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0" y="3846240"/>
            <a:ext cx="9144000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0" y="39986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0" y="4151040"/>
            <a:ext cx="9144000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0" y="43034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0" y="4455840"/>
            <a:ext cx="9144000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0" y="46082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4760640"/>
            <a:ext cx="9144000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0" y="49130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0" y="5065440"/>
            <a:ext cx="9144000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0" y="52178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0" y="5370240"/>
            <a:ext cx="9144000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0" y="55226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0" y="5675040"/>
            <a:ext cx="9144000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0" y="58274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0" y="5979840"/>
            <a:ext cx="9144000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0" y="61322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0" y="6284640"/>
            <a:ext cx="9144000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0" y="64370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0" y="6589440"/>
            <a:ext cx="9144000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0" y="67418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0" y="68942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28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rot="5400000" flipH="1" flipV="1">
            <a:off x="-1182737" y="3926311"/>
            <a:ext cx="4296621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86619" y="5578772"/>
            <a:ext cx="3657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64779" y="3420120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1842378" y="5062800"/>
            <a:ext cx="112512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604740" y="2700042"/>
            <a:ext cx="2160238" cy="1440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964780" y="2970070"/>
            <a:ext cx="1997607" cy="12151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513685" y="1189354"/>
            <a:ext cx="3423800" cy="2430270"/>
            <a:chOff x="5513685" y="53625"/>
            <a:chExt cx="3423800" cy="2430270"/>
          </a:xfrm>
        </p:grpSpPr>
        <p:sp>
          <p:nvSpPr>
            <p:cNvPr id="14" name="TextBox 13"/>
            <p:cNvSpPr txBox="1"/>
            <p:nvPr/>
          </p:nvSpPr>
          <p:spPr>
            <a:xfrm>
              <a:off x="6237185" y="53625"/>
              <a:ext cx="1233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/>
                <a:t>Prototype1</a:t>
              </a:r>
              <a:endParaRPr lang="pt-PT" dirty="0"/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5513685" y="594125"/>
            <a:ext cx="2243671" cy="3598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45" name="Equation" r:id="rId4" imgW="1346040" imgH="215640" progId="Equation.3">
                    <p:embed/>
                  </p:oleObj>
                </mc:Choice>
                <mc:Fallback>
                  <p:oleObj name="Equation" r:id="rId4" imgW="13460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3685" y="594125"/>
                          <a:ext cx="2243671" cy="3598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5834604" y="908719"/>
            <a:ext cx="2511767" cy="1575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46" name="Equation" r:id="rId6" imgW="1498320" imgH="939600" progId="Equation.3">
                    <p:embed/>
                  </p:oleObj>
                </mc:Choice>
                <mc:Fallback>
                  <p:oleObj name="Equation" r:id="rId6" imgW="1498320" imgH="93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34604" y="908719"/>
                          <a:ext cx="2511767" cy="15751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8369701" y="774145"/>
              <a:ext cx="567784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PT" dirty="0" smtClean="0"/>
                <a:t>(R1)</a:t>
              </a:r>
            </a:p>
            <a:p>
              <a:pPr>
                <a:lnSpc>
                  <a:spcPct val="150000"/>
                </a:lnSpc>
              </a:pPr>
              <a:r>
                <a:rPr lang="pt-PT" dirty="0" smtClean="0"/>
                <a:t>(R2)</a:t>
              </a:r>
            </a:p>
            <a:p>
              <a:pPr>
                <a:lnSpc>
                  <a:spcPct val="150000"/>
                </a:lnSpc>
              </a:pPr>
              <a:r>
                <a:rPr lang="pt-PT" dirty="0" smtClean="0"/>
                <a:t>(R3)</a:t>
              </a:r>
              <a:endParaRPr lang="pt-PT" dirty="0"/>
            </a:p>
          </p:txBody>
        </p:sp>
      </p:grp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80296"/>
              </p:ext>
            </p:extLst>
          </p:nvPr>
        </p:nvGraphicFramePr>
        <p:xfrm>
          <a:off x="5346086" y="3795586"/>
          <a:ext cx="2610290" cy="1145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7" name="Equation" r:id="rId8" imgW="1409400" imgH="761760" progId="Equation.3">
                  <p:embed/>
                </p:oleObj>
              </mc:Choice>
              <mc:Fallback>
                <p:oleObj name="Equation" r:id="rId8" imgW="140940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6086" y="3795586"/>
                        <a:ext cx="2610290" cy="11455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036829"/>
              </p:ext>
            </p:extLst>
          </p:nvPr>
        </p:nvGraphicFramePr>
        <p:xfrm>
          <a:off x="2555776" y="1207305"/>
          <a:ext cx="2250248" cy="853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8" name="Equation" r:id="rId10" imgW="736560" imgH="279360" progId="Equation.3">
                  <p:embed/>
                </p:oleObj>
              </mc:Choice>
              <mc:Fallback>
                <p:oleObj name="Equation" r:id="rId10" imgW="7365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1207305"/>
                        <a:ext cx="2250248" cy="8535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6283325" y="5057938"/>
          <a:ext cx="1619045" cy="531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9" name="Equation" r:id="rId12" imgW="736560" imgH="241200" progId="Equation.3">
                  <p:embed/>
                </p:oleObj>
              </mc:Choice>
              <mc:Fallback>
                <p:oleObj name="Equation" r:id="rId12" imgW="736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3325" y="5057938"/>
                        <a:ext cx="1619045" cy="5313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700323"/>
              </p:ext>
            </p:extLst>
          </p:nvPr>
        </p:nvGraphicFramePr>
        <p:xfrm>
          <a:off x="4052119" y="5489575"/>
          <a:ext cx="3778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0" name="Equation" r:id="rId14" imgW="152280" imgH="215640" progId="Equation.3">
                  <p:embed/>
                </p:oleObj>
              </mc:Choice>
              <mc:Fallback>
                <p:oleObj name="Equation" r:id="rId14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119" y="5489575"/>
                        <a:ext cx="377825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414817"/>
              </p:ext>
            </p:extLst>
          </p:nvPr>
        </p:nvGraphicFramePr>
        <p:xfrm>
          <a:off x="454844" y="1754188"/>
          <a:ext cx="4079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1" name="Equation" r:id="rId16" imgW="164880" imgH="215640" progId="Equation.3">
                  <p:embed/>
                </p:oleObj>
              </mc:Choice>
              <mc:Fallback>
                <p:oleObj name="Equation" r:id="rId16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844" y="1754188"/>
                        <a:ext cx="407988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95536" y="683404"/>
            <a:ext cx="2595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Sensitivity analysis </a:t>
            </a:r>
            <a:r>
              <a:rPr lang="pt-PT" dirty="0" err="1" smtClean="0"/>
              <a:t>of</a:t>
            </a:r>
            <a:r>
              <a:rPr lang="pt-PT" dirty="0" smtClean="0"/>
              <a:t> RHS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0493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09066E-6 L -0.00226 -0.157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7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31082E-6 L -0.00087 -0.0950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rot="5400000" flipH="1" flipV="1">
            <a:off x="-1185788" y="3926311"/>
            <a:ext cx="4296621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83568" y="5578772"/>
            <a:ext cx="3657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61728" y="3420120"/>
            <a:ext cx="16201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1839327" y="5062800"/>
            <a:ext cx="112512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579187" y="2677539"/>
            <a:ext cx="2205244" cy="1440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961729" y="2970070"/>
            <a:ext cx="1997607" cy="12151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2"/>
          <p:cNvGrpSpPr/>
          <p:nvPr/>
        </p:nvGrpSpPr>
        <p:grpSpPr>
          <a:xfrm>
            <a:off x="5513685" y="1189354"/>
            <a:ext cx="3423800" cy="2430270"/>
            <a:chOff x="5513685" y="53625"/>
            <a:chExt cx="3423800" cy="2430270"/>
          </a:xfrm>
        </p:grpSpPr>
        <p:sp>
          <p:nvSpPr>
            <p:cNvPr id="14" name="TextBox 13"/>
            <p:cNvSpPr txBox="1"/>
            <p:nvPr/>
          </p:nvSpPr>
          <p:spPr>
            <a:xfrm>
              <a:off x="6237185" y="53625"/>
              <a:ext cx="1233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/>
                <a:t>Prototype1</a:t>
              </a:r>
              <a:endParaRPr lang="pt-PT" dirty="0"/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5513685" y="594125"/>
            <a:ext cx="2243671" cy="3598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32" name="Equation" r:id="rId4" imgW="1346040" imgH="215640" progId="Equation.3">
                    <p:embed/>
                  </p:oleObj>
                </mc:Choice>
                <mc:Fallback>
                  <p:oleObj name="Equation" r:id="rId4" imgW="13460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3685" y="594125"/>
                          <a:ext cx="2243671" cy="3598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5834604" y="908719"/>
            <a:ext cx="2511767" cy="1575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33" name="Equation" r:id="rId6" imgW="1498320" imgH="939600" progId="Equation.3">
                    <p:embed/>
                  </p:oleObj>
                </mc:Choice>
                <mc:Fallback>
                  <p:oleObj name="Equation" r:id="rId6" imgW="1498320" imgH="93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34604" y="908719"/>
                          <a:ext cx="2511767" cy="15751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8369701" y="774145"/>
              <a:ext cx="567784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PT" dirty="0" smtClean="0"/>
                <a:t>(R1)</a:t>
              </a:r>
            </a:p>
            <a:p>
              <a:pPr>
                <a:lnSpc>
                  <a:spcPct val="150000"/>
                </a:lnSpc>
              </a:pPr>
              <a:r>
                <a:rPr lang="pt-PT" dirty="0" smtClean="0"/>
                <a:t>(R2)</a:t>
              </a:r>
            </a:p>
            <a:p>
              <a:pPr>
                <a:lnSpc>
                  <a:spcPct val="150000"/>
                </a:lnSpc>
              </a:pPr>
              <a:r>
                <a:rPr lang="pt-PT" dirty="0" smtClean="0"/>
                <a:t>(R3)</a:t>
              </a:r>
              <a:endParaRPr lang="pt-PT" dirty="0"/>
            </a:p>
          </p:txBody>
        </p:sp>
      </p:grpSp>
      <p:graphicFrame>
        <p:nvGraphicFramePr>
          <p:cNvPr id="51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753489"/>
              </p:ext>
            </p:extLst>
          </p:nvPr>
        </p:nvGraphicFramePr>
        <p:xfrm>
          <a:off x="4049068" y="5489575"/>
          <a:ext cx="3778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4" name="Equation" r:id="rId8" imgW="152280" imgH="215640" progId="Equation.3">
                  <p:embed/>
                </p:oleObj>
              </mc:Choice>
              <mc:Fallback>
                <p:oleObj name="Equation" r:id="rId8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068" y="5489575"/>
                        <a:ext cx="377825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92982"/>
              </p:ext>
            </p:extLst>
          </p:nvPr>
        </p:nvGraphicFramePr>
        <p:xfrm>
          <a:off x="491604" y="1596281"/>
          <a:ext cx="4079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5" name="Equation" r:id="rId10" imgW="164880" imgH="215640" progId="Equation.3">
                  <p:embed/>
                </p:oleObj>
              </mc:Choice>
              <mc:Fallback>
                <p:oleObj name="Equation" r:id="rId10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604" y="1596281"/>
                        <a:ext cx="407988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624626"/>
              </p:ext>
            </p:extLst>
          </p:nvPr>
        </p:nvGraphicFramePr>
        <p:xfrm>
          <a:off x="5921375" y="3871193"/>
          <a:ext cx="2611438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6" name="Equation" r:id="rId12" imgW="1409400" imgH="711000" progId="Equation.3">
                  <p:embed/>
                </p:oleObj>
              </mc:Choice>
              <mc:Fallback>
                <p:oleObj name="Equation" r:id="rId12" imgW="14094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75" y="3871193"/>
                        <a:ext cx="2611438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6353175" y="5045075"/>
          <a:ext cx="14795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7" name="Equation" r:id="rId14" imgW="672840" imgH="253800" progId="Equation.3">
                  <p:embed/>
                </p:oleObj>
              </mc:Choice>
              <mc:Fallback>
                <p:oleObj name="Equation" r:id="rId14" imgW="6728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3175" y="5045075"/>
                        <a:ext cx="147955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95536" y="683404"/>
            <a:ext cx="2595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Sensitivity analysis </a:t>
            </a:r>
            <a:r>
              <a:rPr lang="pt-PT" dirty="0" err="1" smtClean="0"/>
              <a:t>of</a:t>
            </a:r>
            <a:r>
              <a:rPr lang="pt-PT" dirty="0" smtClean="0"/>
              <a:t> RHS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4140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09066E-6 L 0.00017 0.15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44218E-6 L -0.00087 0.0952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rot="5400000" flipH="1" flipV="1">
            <a:off x="-1182821" y="3926311"/>
            <a:ext cx="4296621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86535" y="5578772"/>
            <a:ext cx="3657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64695" y="3420120"/>
            <a:ext cx="16201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1842294" y="5062800"/>
            <a:ext cx="112512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582154" y="2677539"/>
            <a:ext cx="2205244" cy="1440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964696" y="2970070"/>
            <a:ext cx="1997607" cy="12151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2"/>
          <p:cNvGrpSpPr/>
          <p:nvPr/>
        </p:nvGrpSpPr>
        <p:grpSpPr>
          <a:xfrm>
            <a:off x="5513685" y="1189230"/>
            <a:ext cx="3423800" cy="2430270"/>
            <a:chOff x="5513685" y="53625"/>
            <a:chExt cx="3423800" cy="2430270"/>
          </a:xfrm>
        </p:grpSpPr>
        <p:sp>
          <p:nvSpPr>
            <p:cNvPr id="14" name="TextBox 13"/>
            <p:cNvSpPr txBox="1"/>
            <p:nvPr/>
          </p:nvSpPr>
          <p:spPr>
            <a:xfrm>
              <a:off x="6237185" y="53625"/>
              <a:ext cx="1233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/>
                <a:t>Prototype1</a:t>
              </a:r>
              <a:endParaRPr lang="pt-PT" dirty="0"/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5513685" y="594125"/>
            <a:ext cx="2243671" cy="3598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19" name="Equation" r:id="rId4" imgW="1346040" imgH="215640" progId="Equation.3">
                    <p:embed/>
                  </p:oleObj>
                </mc:Choice>
                <mc:Fallback>
                  <p:oleObj name="Equation" r:id="rId4" imgW="13460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3685" y="594125"/>
                          <a:ext cx="2243671" cy="3598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5834604" y="908719"/>
            <a:ext cx="2511767" cy="1575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20" name="Equation" r:id="rId6" imgW="1498320" imgH="939600" progId="Equation.3">
                    <p:embed/>
                  </p:oleObj>
                </mc:Choice>
                <mc:Fallback>
                  <p:oleObj name="Equation" r:id="rId6" imgW="1498320" imgH="93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34604" y="908719"/>
                          <a:ext cx="2511767" cy="15751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8369701" y="774145"/>
              <a:ext cx="567784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PT" dirty="0" smtClean="0"/>
                <a:t>(R1)</a:t>
              </a:r>
            </a:p>
            <a:p>
              <a:pPr>
                <a:lnSpc>
                  <a:spcPct val="150000"/>
                </a:lnSpc>
              </a:pPr>
              <a:r>
                <a:rPr lang="pt-PT" dirty="0" smtClean="0"/>
                <a:t>(R2)</a:t>
              </a:r>
            </a:p>
            <a:p>
              <a:pPr>
                <a:lnSpc>
                  <a:spcPct val="150000"/>
                </a:lnSpc>
              </a:pPr>
              <a:r>
                <a:rPr lang="pt-PT" dirty="0" smtClean="0"/>
                <a:t>(R3)</a:t>
              </a:r>
              <a:endParaRPr lang="pt-PT" dirty="0"/>
            </a:p>
          </p:txBody>
        </p:sp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168659"/>
              </p:ext>
            </p:extLst>
          </p:nvPr>
        </p:nvGraphicFramePr>
        <p:xfrm>
          <a:off x="5487020" y="3780780"/>
          <a:ext cx="209391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1" name="Equation" r:id="rId8" imgW="685800" imgH="215640" progId="Equation.3">
                  <p:embed/>
                </p:oleObj>
              </mc:Choice>
              <mc:Fallback>
                <p:oleObj name="Equation" r:id="rId8" imgW="685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7020" y="3780780"/>
                        <a:ext cx="2093912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931549" y="3779050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dirty="0" smtClean="0"/>
              <a:t>If</a:t>
            </a:r>
            <a:endParaRPr lang="pt-PT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4931550" y="4257844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/>
              <a:t>Then the optimal solution still is achieved in the intersection R2/R3</a:t>
            </a:r>
            <a:endParaRPr lang="pt-PT" sz="3200" dirty="0"/>
          </a:p>
        </p:txBody>
      </p:sp>
      <p:graphicFrame>
        <p:nvGraphicFramePr>
          <p:cNvPr id="51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525752"/>
              </p:ext>
            </p:extLst>
          </p:nvPr>
        </p:nvGraphicFramePr>
        <p:xfrm>
          <a:off x="4052035" y="5489575"/>
          <a:ext cx="3778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2" name="Equation" r:id="rId10" imgW="152280" imgH="215640" progId="Equation.3">
                  <p:embed/>
                </p:oleObj>
              </mc:Choice>
              <mc:Fallback>
                <p:oleObj name="Equation" r:id="rId10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035" y="5489575"/>
                        <a:ext cx="377825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1901825" y="1042988"/>
          <a:ext cx="4079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3" name="Equation" r:id="rId12" imgW="164880" imgH="215640" progId="Equation.3">
                  <p:embed/>
                </p:oleObj>
              </mc:Choice>
              <mc:Fallback>
                <p:oleObj name="Equation" r:id="rId12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825" y="1042988"/>
                        <a:ext cx="407988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649660" y="2304139"/>
            <a:ext cx="16201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9690" y="4500240"/>
            <a:ext cx="16201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359850" y="471597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R1</a:t>
            </a:r>
            <a:endParaRPr lang="pt-PT" dirty="0"/>
          </a:p>
        </p:txBody>
      </p:sp>
      <p:sp>
        <p:nvSpPr>
          <p:cNvPr id="27" name="TextBox 26"/>
          <p:cNvSpPr txBox="1"/>
          <p:nvPr/>
        </p:nvSpPr>
        <p:spPr>
          <a:xfrm>
            <a:off x="988025" y="314079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R2</a:t>
            </a:r>
            <a:endParaRPr lang="pt-PT" dirty="0"/>
          </a:p>
        </p:txBody>
      </p:sp>
      <p:sp>
        <p:nvSpPr>
          <p:cNvPr id="28" name="TextBox 27"/>
          <p:cNvSpPr txBox="1"/>
          <p:nvPr/>
        </p:nvSpPr>
        <p:spPr>
          <a:xfrm>
            <a:off x="2089820" y="387017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R3</a:t>
            </a:r>
            <a:endParaRPr lang="pt-PT" dirty="0"/>
          </a:p>
        </p:txBody>
      </p:sp>
      <p:sp>
        <p:nvSpPr>
          <p:cNvPr id="30" name="Oval 29"/>
          <p:cNvSpPr/>
          <p:nvPr/>
        </p:nvSpPr>
        <p:spPr>
          <a:xfrm>
            <a:off x="919690" y="2249990"/>
            <a:ext cx="90010" cy="90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Oval 30"/>
          <p:cNvSpPr/>
          <p:nvPr/>
        </p:nvSpPr>
        <p:spPr>
          <a:xfrm>
            <a:off x="2368279" y="4446806"/>
            <a:ext cx="90010" cy="90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TextBox 31"/>
          <p:cNvSpPr txBox="1"/>
          <p:nvPr/>
        </p:nvSpPr>
        <p:spPr>
          <a:xfrm>
            <a:off x="395536" y="683404"/>
            <a:ext cx="2595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Sensitivity analysis </a:t>
            </a:r>
            <a:r>
              <a:rPr lang="pt-PT" dirty="0" err="1" smtClean="0"/>
              <a:t>of</a:t>
            </a:r>
            <a:r>
              <a:rPr lang="pt-PT" dirty="0" smtClean="0"/>
              <a:t> RHS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9420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rot="5400000" flipH="1" flipV="1">
            <a:off x="-1185788" y="3918791"/>
            <a:ext cx="4296621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83568" y="5571252"/>
            <a:ext cx="3657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61728" y="3412600"/>
            <a:ext cx="16201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1254262" y="4470215"/>
            <a:ext cx="229525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399166" y="2850040"/>
            <a:ext cx="3285366" cy="2160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961729" y="2962550"/>
            <a:ext cx="1997607" cy="12151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2"/>
          <p:cNvGrpSpPr/>
          <p:nvPr/>
        </p:nvGrpSpPr>
        <p:grpSpPr>
          <a:xfrm>
            <a:off x="5513685" y="1192064"/>
            <a:ext cx="3423800" cy="2430270"/>
            <a:chOff x="5513685" y="53625"/>
            <a:chExt cx="3423800" cy="2430270"/>
          </a:xfrm>
        </p:grpSpPr>
        <p:sp>
          <p:nvSpPr>
            <p:cNvPr id="14" name="TextBox 13"/>
            <p:cNvSpPr txBox="1"/>
            <p:nvPr/>
          </p:nvSpPr>
          <p:spPr>
            <a:xfrm>
              <a:off x="6237185" y="53625"/>
              <a:ext cx="1233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/>
                <a:t>Prototype1</a:t>
              </a:r>
              <a:endParaRPr lang="pt-PT" dirty="0"/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5513685" y="594125"/>
            <a:ext cx="2243671" cy="3598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243" name="Equation" r:id="rId4" imgW="1346040" imgH="215640" progId="Equation.3">
                    <p:embed/>
                  </p:oleObj>
                </mc:Choice>
                <mc:Fallback>
                  <p:oleObj name="Equation" r:id="rId4" imgW="13460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3685" y="594125"/>
                          <a:ext cx="2243671" cy="3598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5834604" y="908719"/>
            <a:ext cx="2511767" cy="1575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244" name="Equation" r:id="rId6" imgW="1498320" imgH="939600" progId="Equation.3">
                    <p:embed/>
                  </p:oleObj>
                </mc:Choice>
                <mc:Fallback>
                  <p:oleObj name="Equation" r:id="rId6" imgW="1498320" imgH="93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34604" y="908719"/>
                          <a:ext cx="2511767" cy="15751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8369701" y="774145"/>
              <a:ext cx="567784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PT" dirty="0" smtClean="0"/>
                <a:t>(R1)</a:t>
              </a:r>
            </a:p>
            <a:p>
              <a:pPr>
                <a:lnSpc>
                  <a:spcPct val="150000"/>
                </a:lnSpc>
              </a:pPr>
              <a:r>
                <a:rPr lang="pt-PT" dirty="0" smtClean="0"/>
                <a:t>(R2)</a:t>
              </a:r>
            </a:p>
            <a:p>
              <a:pPr>
                <a:lnSpc>
                  <a:spcPct val="150000"/>
                </a:lnSpc>
              </a:pPr>
              <a:r>
                <a:rPr lang="pt-PT" dirty="0" smtClean="0"/>
                <a:t>(R3)</a:t>
              </a:r>
              <a:endParaRPr lang="pt-PT" dirty="0"/>
            </a:p>
          </p:txBody>
        </p:sp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645849"/>
              </p:ext>
            </p:extLst>
          </p:nvPr>
        </p:nvGraphicFramePr>
        <p:xfrm>
          <a:off x="5556250" y="3779838"/>
          <a:ext cx="23272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45" name="Equation" r:id="rId8" imgW="761760" imgH="228600" progId="Equation.3">
                  <p:embed/>
                </p:oleObj>
              </mc:Choice>
              <mc:Fallback>
                <p:oleObj name="Equation" r:id="rId8" imgW="761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0" y="3779838"/>
                        <a:ext cx="2327275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918849" y="3791750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dirty="0" smtClean="0"/>
              <a:t>If</a:t>
            </a:r>
            <a:endParaRPr lang="pt-PT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4918850" y="4270544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/>
              <a:t>Then the optimal solution still is achieved in the intersection R2/R3</a:t>
            </a:r>
            <a:endParaRPr lang="pt-PT" sz="3200" dirty="0"/>
          </a:p>
        </p:txBody>
      </p:sp>
      <p:graphicFrame>
        <p:nvGraphicFramePr>
          <p:cNvPr id="51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457888"/>
              </p:ext>
            </p:extLst>
          </p:nvPr>
        </p:nvGraphicFramePr>
        <p:xfrm>
          <a:off x="4049068" y="5482055"/>
          <a:ext cx="3778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46" name="Equation" r:id="rId10" imgW="152280" imgH="215640" progId="Equation.3">
                  <p:embed/>
                </p:oleObj>
              </mc:Choice>
              <mc:Fallback>
                <p:oleObj name="Equation" r:id="rId10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068" y="5482055"/>
                        <a:ext cx="377825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69988"/>
              </p:ext>
            </p:extLst>
          </p:nvPr>
        </p:nvGraphicFramePr>
        <p:xfrm>
          <a:off x="467544" y="1668289"/>
          <a:ext cx="4079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47" name="Equation" r:id="rId12" imgW="164880" imgH="215640" progId="Equation.3">
                  <p:embed/>
                </p:oleObj>
              </mc:Choice>
              <mc:Fallback>
                <p:oleObj name="Equation" r:id="rId12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668289"/>
                        <a:ext cx="407988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7"/>
          <p:cNvSpPr txBox="1">
            <a:spLocks noChangeArrowheads="1"/>
          </p:cNvSpPr>
          <p:nvPr/>
        </p:nvSpPr>
        <p:spPr>
          <a:xfrm>
            <a:off x="179512" y="476672"/>
            <a:ext cx="4176464" cy="66992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pt-P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Sensitivity</a:t>
            </a:r>
            <a:r>
              <a:rPr lang="pt-P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Analysis</a:t>
            </a:r>
            <a:r>
              <a:rPr lang="pt-P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of RHS</a:t>
            </a:r>
            <a:endParaRPr lang="pt-PT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52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75486E-6 L 0.04445 -0.068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75486E-6 L -0.04913 0.0624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 l="21429" t="32850" r="35259" b="15401"/>
          <a:stretch>
            <a:fillRect/>
          </a:stretch>
        </p:blipFill>
        <p:spPr bwMode="auto">
          <a:xfrm>
            <a:off x="836585" y="1277761"/>
            <a:ext cx="6660740" cy="517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301969" y="3843046"/>
            <a:ext cx="1305145" cy="1575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751624"/>
              </p:ext>
            </p:extLst>
          </p:nvPr>
        </p:nvGraphicFramePr>
        <p:xfrm>
          <a:off x="6374886" y="4338101"/>
          <a:ext cx="897414" cy="324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04" name="Equation" r:id="rId4" imgW="596880" imgH="215640" progId="Equation.3">
                  <p:embed/>
                </p:oleObj>
              </mc:Choice>
              <mc:Fallback>
                <p:oleObj name="Equation" r:id="rId4" imgW="596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4886" y="4338101"/>
                        <a:ext cx="897414" cy="324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277380"/>
              </p:ext>
            </p:extLst>
          </p:nvPr>
        </p:nvGraphicFramePr>
        <p:xfrm>
          <a:off x="5652120" y="4653226"/>
          <a:ext cx="16637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05" name="Equation" r:id="rId6" imgW="1168200" imgH="215640" progId="Equation.3">
                  <p:embed/>
                </p:oleObj>
              </mc:Choice>
              <mc:Fallback>
                <p:oleObj name="Equation" r:id="rId6" imgW="1168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653226"/>
                        <a:ext cx="1663700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203705"/>
              </p:ext>
            </p:extLst>
          </p:nvPr>
        </p:nvGraphicFramePr>
        <p:xfrm>
          <a:off x="5652120" y="4923167"/>
          <a:ext cx="1665185" cy="342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06" name="Equation" r:id="rId8" imgW="1155600" imgH="228600" progId="Equation.3">
                  <p:embed/>
                </p:oleObj>
              </mc:Choice>
              <mc:Fallback>
                <p:oleObj name="Equation" r:id="rId8" imgW="1155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923167"/>
                        <a:ext cx="1665185" cy="3425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945923"/>
              </p:ext>
            </p:extLst>
          </p:nvPr>
        </p:nvGraphicFramePr>
        <p:xfrm>
          <a:off x="6147175" y="1949714"/>
          <a:ext cx="8366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07" name="Equation" r:id="rId10" imgW="380880" imgH="215640" progId="Equation.3">
                  <p:embed/>
                </p:oleObj>
              </mc:Choice>
              <mc:Fallback>
                <p:oleObj name="Equation" r:id="rId10" imgW="380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7175" y="1949714"/>
                        <a:ext cx="836613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284188"/>
              </p:ext>
            </p:extLst>
          </p:nvPr>
        </p:nvGraphicFramePr>
        <p:xfrm>
          <a:off x="5652120" y="2402886"/>
          <a:ext cx="1530170" cy="482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08" name="Equation" r:id="rId12" imgW="685800" imgH="215640" progId="Equation.3">
                  <p:embed/>
                </p:oleObj>
              </mc:Choice>
              <mc:Fallback>
                <p:oleObj name="Equation" r:id="rId12" imgW="685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2402886"/>
                        <a:ext cx="1530170" cy="4826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164582"/>
              </p:ext>
            </p:extLst>
          </p:nvPr>
        </p:nvGraphicFramePr>
        <p:xfrm>
          <a:off x="5652120" y="2852936"/>
          <a:ext cx="1539169" cy="461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09" name="Equation" r:id="rId14" imgW="761760" imgH="228600" progId="Equation.3">
                  <p:embed/>
                </p:oleObj>
              </mc:Choice>
              <mc:Fallback>
                <p:oleObj name="Equation" r:id="rId14" imgW="761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2852936"/>
                        <a:ext cx="1539169" cy="4619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5607115" y="1862826"/>
            <a:ext cx="1800200" cy="17551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>
          <a:xfrm>
            <a:off x="179512" y="476672"/>
            <a:ext cx="4176464" cy="66992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pt-P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Sensitivity</a:t>
            </a:r>
            <a:r>
              <a:rPr lang="pt-P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Analysis</a:t>
            </a:r>
            <a:r>
              <a:rPr lang="pt-P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of RHS</a:t>
            </a:r>
            <a:endParaRPr lang="pt-PT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81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17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17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17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10"/>
              <p:cNvSpPr>
                <a:spLocks noGrp="1"/>
              </p:cNvSpPr>
              <p:nvPr>
                <p:ph type="body" idx="13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PT" sz="1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PT" sz="1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PT" sz="1800" b="0" i="1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pt-PT" sz="1800" b="0" i="0" smtClean="0">
                        <a:latin typeface="Cambria Math"/>
                      </a:rPr>
                      <m:t>no</m:t>
                    </m:r>
                    <m:r>
                      <a:rPr lang="pt-PT" sz="1800" b="0" i="0" smtClean="0">
                        <a:latin typeface="Cambria Math"/>
                      </a:rPr>
                      <m:t>. </m:t>
                    </m:r>
                    <m:r>
                      <m:rPr>
                        <m:sty m:val="p"/>
                      </m:rPr>
                      <a:rPr lang="pt-PT" sz="1800" b="0" i="0" smtClean="0">
                        <a:latin typeface="Cambria Math"/>
                      </a:rPr>
                      <m:t>units</m:t>
                    </m:r>
                    <m:r>
                      <a:rPr lang="pt-PT" sz="1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pt-PT" sz="1800" b="0" i="0" smtClean="0">
                        <a:latin typeface="Cambria Math"/>
                      </a:rPr>
                      <m:t>of</m:t>
                    </m:r>
                    <m:r>
                      <a:rPr lang="pt-PT" sz="1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pt-PT" sz="1800" b="0" i="0" smtClean="0">
                        <a:latin typeface="Cambria Math"/>
                      </a:rPr>
                      <m:t>TV</m:t>
                    </m:r>
                    <m:r>
                      <a:rPr lang="pt-PT" sz="1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pt-PT" sz="1800" b="0" i="0" smtClean="0">
                        <a:latin typeface="Cambria Math"/>
                      </a:rPr>
                      <m:t>advertisement</m:t>
                    </m:r>
                  </m:oMath>
                </a14:m>
                <a:r>
                  <a:rPr lang="pt-PT" sz="1800" b="0" i="0" dirty="0" smtClean="0">
                    <a:latin typeface="Cambria Math"/>
                  </a:rPr>
                  <a:t>	(</a:t>
                </a:r>
                <a:r>
                  <a:rPr lang="pt-PT" sz="1800" b="0" i="0" dirty="0" err="1" smtClean="0">
                    <a:latin typeface="Cambria Math"/>
                  </a:rPr>
                  <a:t>unit</a:t>
                </a:r>
                <a:r>
                  <a:rPr lang="pt-PT" sz="1800" b="0" i="0" dirty="0" smtClean="0">
                    <a:latin typeface="Cambria Math"/>
                  </a:rPr>
                  <a:t>=</a:t>
                </a:r>
                <a:r>
                  <a:rPr lang="pt-PT" sz="1800" b="0" i="0" dirty="0" err="1" smtClean="0">
                    <a:latin typeface="Cambria Math"/>
                  </a:rPr>
                  <a:t>standart</a:t>
                </a:r>
                <a:r>
                  <a:rPr lang="pt-PT" sz="1800" b="0" i="0" dirty="0" smtClean="0">
                    <a:latin typeface="Cambria Math"/>
                  </a:rPr>
                  <a:t> </a:t>
                </a:r>
                <a:r>
                  <a:rPr lang="pt-PT" sz="1800" b="0" i="0" dirty="0" err="1" smtClean="0">
                    <a:latin typeface="Cambria Math"/>
                  </a:rPr>
                  <a:t>block</a:t>
                </a:r>
                <a:r>
                  <a:rPr lang="pt-PT" sz="1800" b="0" i="0" dirty="0" smtClean="0">
                    <a:latin typeface="Cambria Math"/>
                  </a:rPr>
                  <a:t> of </a:t>
                </a:r>
                <a:r>
                  <a:rPr lang="pt-PT" sz="1800" b="0" i="0" dirty="0" err="1" smtClean="0">
                    <a:latin typeface="Cambria Math"/>
                  </a:rPr>
                  <a:t>advertisement</a:t>
                </a:r>
                <a:r>
                  <a:rPr lang="pt-PT" sz="1800" b="0" i="0" dirty="0" smtClean="0">
                    <a:latin typeface="Cambria Math"/>
                  </a:rPr>
                  <a:t> P&amp;G)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1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PT" sz="1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pt-PT" sz="1800" i="1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PT" sz="1800">
                          <a:latin typeface="Cambria Math"/>
                        </a:rPr>
                        <m:t>no</m:t>
                      </m:r>
                      <m:r>
                        <a:rPr lang="pt-PT" sz="1800">
                          <a:latin typeface="Cambria Math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pt-PT" sz="1800">
                          <a:latin typeface="Cambria Math"/>
                        </a:rPr>
                        <m:t>units</m:t>
                      </m:r>
                      <m:r>
                        <a:rPr lang="pt-PT" sz="18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sz="1800">
                          <a:latin typeface="Cambria Math"/>
                        </a:rPr>
                        <m:t>of</m:t>
                      </m:r>
                      <m:r>
                        <a:rPr lang="pt-PT" sz="18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sz="1800">
                          <a:latin typeface="Cambria Math"/>
                        </a:rPr>
                        <m:t>advertisement</m:t>
                      </m:r>
                      <m:r>
                        <a:rPr lang="pt-PT" sz="18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sz="1800" b="0" i="0" smtClean="0">
                          <a:latin typeface="Cambria Math"/>
                        </a:rPr>
                        <m:t>in</m:t>
                      </m:r>
                      <m:r>
                        <a:rPr lang="pt-PT" sz="18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sz="1800" b="0" i="0" smtClean="0">
                          <a:latin typeface="Cambria Math"/>
                        </a:rPr>
                        <m:t>print</m:t>
                      </m:r>
                      <m:r>
                        <a:rPr lang="pt-PT" sz="18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sz="1800" b="0" i="0" smtClean="0">
                          <a:latin typeface="Cambria Math"/>
                        </a:rPr>
                        <m:t>media</m:t>
                      </m:r>
                    </m:oMath>
                  </m:oMathPara>
                </a14:m>
                <a:endParaRPr lang="pt-PT" sz="1800" b="0" i="0" dirty="0" smtClean="0">
                  <a:latin typeface="Cambria Math"/>
                </a:endParaRPr>
              </a:p>
              <a:p>
                <a:r>
                  <a:rPr lang="pt-PT" sz="2400" b="0" dirty="0" smtClean="0"/>
                  <a:t>				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11" name="Tex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3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875213" y="3033713"/>
            <a:ext cx="3696651" cy="1889125"/>
            <a:chOff x="5240834" y="594442"/>
            <a:chExt cx="3696651" cy="1889125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5240834" y="594442"/>
            <a:ext cx="2095500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00" name="Equation" r:id="rId5" imgW="1257120" imgH="215640" progId="Equation.3">
                    <p:embed/>
                  </p:oleObj>
                </mc:Choice>
                <mc:Fallback>
                  <p:oleObj name="Equation" r:id="rId5" imgW="12571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0834" y="594442"/>
                          <a:ext cx="2095500" cy="358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5836146" y="908767"/>
            <a:ext cx="2509838" cy="157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01" name="Equation" r:id="rId7" imgW="1498320" imgH="939600" progId="Equation.3">
                    <p:embed/>
                  </p:oleObj>
                </mc:Choice>
                <mc:Fallback>
                  <p:oleObj name="Equation" r:id="rId7" imgW="1498320" imgH="93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36146" y="908767"/>
                          <a:ext cx="2509838" cy="157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8369701" y="774145"/>
              <a:ext cx="567784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PT" dirty="0" smtClean="0"/>
                <a:t>(R1)</a:t>
              </a:r>
            </a:p>
            <a:p>
              <a:pPr>
                <a:lnSpc>
                  <a:spcPct val="150000"/>
                </a:lnSpc>
              </a:pPr>
              <a:r>
                <a:rPr lang="pt-PT" dirty="0" smtClean="0"/>
                <a:t>(R2)</a:t>
              </a:r>
            </a:p>
            <a:p>
              <a:pPr>
                <a:lnSpc>
                  <a:spcPct val="150000"/>
                </a:lnSpc>
              </a:pPr>
              <a:r>
                <a:rPr lang="pt-PT" dirty="0" smtClean="0"/>
                <a:t>(R3)</a:t>
              </a:r>
              <a:endParaRPr lang="pt-PT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067055" y="3470446"/>
            <a:ext cx="461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s.t.</a:t>
            </a:r>
            <a:endParaRPr lang="en-US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323528" y="252187"/>
            <a:ext cx="3168352" cy="6429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 baseline="0">
                <a:solidFill>
                  <a:srgbClr val="C1131E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Prototype 2</a:t>
            </a:r>
            <a:endParaRPr lang="pt-PT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694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875213" y="3033713"/>
            <a:ext cx="3696651" cy="1889125"/>
            <a:chOff x="5240834" y="594442"/>
            <a:chExt cx="3696651" cy="1889125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5240834" y="594442"/>
            <a:ext cx="2095500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29" name="Equation" r:id="rId4" imgW="1257120" imgH="215640" progId="Equation.3">
                    <p:embed/>
                  </p:oleObj>
                </mc:Choice>
                <mc:Fallback>
                  <p:oleObj name="Equation" r:id="rId4" imgW="12571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0834" y="594442"/>
                          <a:ext cx="2095500" cy="358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/>
            </p:nvPr>
          </p:nvGraphicFramePr>
          <p:xfrm>
            <a:off x="5836146" y="908767"/>
            <a:ext cx="2509838" cy="157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30" name="Equation" r:id="rId6" imgW="1498320" imgH="939600" progId="Equation.3">
                    <p:embed/>
                  </p:oleObj>
                </mc:Choice>
                <mc:Fallback>
                  <p:oleObj name="Equation" r:id="rId6" imgW="1498320" imgH="93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36146" y="908767"/>
                          <a:ext cx="2509838" cy="157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8369701" y="774145"/>
              <a:ext cx="567784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PT" dirty="0" smtClean="0"/>
                <a:t>(R1)</a:t>
              </a:r>
            </a:p>
            <a:p>
              <a:pPr>
                <a:lnSpc>
                  <a:spcPct val="150000"/>
                </a:lnSpc>
              </a:pPr>
              <a:r>
                <a:rPr lang="pt-PT" dirty="0" smtClean="0"/>
                <a:t>(R2)</a:t>
              </a:r>
            </a:p>
            <a:p>
              <a:pPr>
                <a:lnSpc>
                  <a:spcPct val="150000"/>
                </a:lnSpc>
              </a:pPr>
              <a:r>
                <a:rPr lang="pt-PT" dirty="0" smtClean="0"/>
                <a:t>(R3)</a:t>
              </a:r>
              <a:endParaRPr lang="pt-PT" dirty="0"/>
            </a:p>
          </p:txBody>
        </p:sp>
      </p:grpSp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5456560" y="5274840"/>
          <a:ext cx="3363912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1" name="Equation" r:id="rId8" imgW="2006280" imgH="660240" progId="Equation.3">
                  <p:embed/>
                </p:oleObj>
              </mc:Choice>
              <mc:Fallback>
                <p:oleObj name="Equation" r:id="rId8" imgW="200628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6560" y="5274840"/>
                        <a:ext cx="3363912" cy="1106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2701925" y="6000750"/>
          <a:ext cx="673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2" name="Equation" r:id="rId10" imgW="380880" imgH="164880" progId="Equation.3">
                  <p:embed/>
                </p:oleObj>
              </mc:Choice>
              <mc:Fallback>
                <p:oleObj name="Equation" r:id="rId10" imgW="38088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01925" y="6000750"/>
                        <a:ext cx="6731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1290859" y="6084295"/>
          <a:ext cx="674688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3" name="Equation" r:id="rId12" imgW="380880" imgH="177480" progId="Equation.3">
                  <p:embed/>
                </p:oleObj>
              </mc:Choice>
              <mc:Fallback>
                <p:oleObj name="Equation" r:id="rId12" imgW="380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859" y="6084295"/>
                        <a:ext cx="674688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/>
          <p:cNvCxnSpPr/>
          <p:nvPr/>
        </p:nvCxnSpPr>
        <p:spPr>
          <a:xfrm flipH="1" flipV="1">
            <a:off x="998603" y="2218719"/>
            <a:ext cx="1" cy="37984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20443" y="5520498"/>
            <a:ext cx="3657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998605" y="4381163"/>
            <a:ext cx="3592798" cy="826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26595" y="4571424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536181" y="5216557"/>
            <a:ext cx="1527311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447103" y="2180839"/>
            <a:ext cx="4016885" cy="3786581"/>
            <a:chOff x="1860260" y="1527913"/>
            <a:chExt cx="4016885" cy="3786581"/>
          </a:xfrm>
        </p:grpSpPr>
        <p:graphicFrame>
          <p:nvGraphicFramePr>
            <p:cNvPr id="46" name="Object 4"/>
            <p:cNvGraphicFramePr>
              <a:graphicFrameLocks noChangeAspect="1"/>
            </p:cNvGraphicFramePr>
            <p:nvPr/>
          </p:nvGraphicFramePr>
          <p:xfrm>
            <a:off x="5499255" y="4779150"/>
            <a:ext cx="377890" cy="535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34" name="Equation" r:id="rId14" imgW="152280" imgH="215640" progId="Equation.3">
                    <p:embed/>
                  </p:oleObj>
                </mc:Choice>
                <mc:Fallback>
                  <p:oleObj name="Equation" r:id="rId14" imgW="1522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9255" y="4779150"/>
                          <a:ext cx="377890" cy="5353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1860260" y="1527913"/>
            <a:ext cx="407988" cy="536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35" name="Equation" r:id="rId16" imgW="164880" imgH="215640" progId="Equation.3">
                    <p:embed/>
                  </p:oleObj>
                </mc:Choice>
                <mc:Fallback>
                  <p:oleObj name="Equation" r:id="rId16" imgW="164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0260" y="1527913"/>
                          <a:ext cx="407988" cy="536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TextBox 47"/>
          <p:cNvSpPr txBox="1"/>
          <p:nvPr/>
        </p:nvSpPr>
        <p:spPr>
          <a:xfrm>
            <a:off x="2591780" y="4211866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R1</a:t>
            </a:r>
            <a:endParaRPr lang="pt-PT" dirty="0"/>
          </a:p>
        </p:txBody>
      </p:sp>
      <p:sp>
        <p:nvSpPr>
          <p:cNvPr id="49" name="TextBox 48"/>
          <p:cNvSpPr txBox="1"/>
          <p:nvPr/>
        </p:nvSpPr>
        <p:spPr>
          <a:xfrm>
            <a:off x="2591780" y="5083376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R2</a:t>
            </a:r>
            <a:endParaRPr lang="pt-PT" dirty="0"/>
          </a:p>
        </p:txBody>
      </p:sp>
      <p:sp>
        <p:nvSpPr>
          <p:cNvPr id="50" name="TextBox 49"/>
          <p:cNvSpPr txBox="1"/>
          <p:nvPr/>
        </p:nvSpPr>
        <p:spPr>
          <a:xfrm>
            <a:off x="4076945" y="401183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R3</a:t>
            </a:r>
            <a:endParaRPr lang="pt-PT" dirty="0"/>
          </a:p>
        </p:txBody>
      </p:sp>
      <p:cxnSp>
        <p:nvCxnSpPr>
          <p:cNvPr id="63" name="Straight Connector 62"/>
          <p:cNvCxnSpPr/>
          <p:nvPr/>
        </p:nvCxnSpPr>
        <p:spPr>
          <a:xfrm flipH="1" flipV="1">
            <a:off x="926595" y="5147900"/>
            <a:ext cx="1716173" cy="9363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354835" y="5521292"/>
            <a:ext cx="174466" cy="378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67626" y="5714963"/>
                <a:ext cx="5509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</a:rPr>
                        <m:t>𝑍</m:t>
                      </m:r>
                      <m:r>
                        <a:rPr lang="pt-PT" b="0" i="1" smtClean="0">
                          <a:latin typeface="Cambria Math"/>
                          <a:ea typeface="Cambria Math"/>
                        </a:rPr>
                        <m:t>↓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626" y="5714963"/>
                <a:ext cx="550984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792411" y="5168951"/>
                <a:ext cx="5509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</a:rPr>
                        <m:t>𝑍</m:t>
                      </m:r>
                      <m:r>
                        <a:rPr lang="pt-PT" b="0" i="1" smtClean="0">
                          <a:latin typeface="Cambria Math"/>
                          <a:ea typeface="Cambria Math"/>
                        </a:rPr>
                        <m:t>↑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411" y="5168951"/>
                <a:ext cx="550984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/>
          <p:cNvCxnSpPr/>
          <p:nvPr/>
        </p:nvCxnSpPr>
        <p:spPr>
          <a:xfrm flipV="1">
            <a:off x="1599354" y="4980405"/>
            <a:ext cx="236240" cy="4723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1604529" y="4196497"/>
            <a:ext cx="1527311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2152313" y="4536734"/>
            <a:ext cx="105960" cy="889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2124176" y="3933264"/>
                <a:ext cx="531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</a:rPr>
                        <m:t>𝑥</m:t>
                      </m:r>
                      <m:r>
                        <a:rPr lang="pt-PT" b="0" i="1" smtClean="0">
                          <a:latin typeface="Cambria Math"/>
                        </a:rPr>
                        <m:t>∗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176" y="3933264"/>
                <a:ext cx="531492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/>
          <p:cNvCxnSpPr/>
          <p:nvPr/>
        </p:nvCxnSpPr>
        <p:spPr>
          <a:xfrm>
            <a:off x="926595" y="2438890"/>
            <a:ext cx="2205245" cy="3645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"/>
          <p:cNvSpPr>
            <a:spLocks noGrp="1"/>
          </p:cNvSpPr>
          <p:nvPr>
            <p:ph type="body" idx="1"/>
          </p:nvPr>
        </p:nvSpPr>
        <p:spPr>
          <a:xfrm>
            <a:off x="323528" y="252187"/>
            <a:ext cx="3168352" cy="642942"/>
          </a:xfrm>
        </p:spPr>
        <p:txBody>
          <a:bodyPr/>
          <a:lstStyle/>
          <a:p>
            <a:r>
              <a:rPr lang="pt-PT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Prototype</a:t>
            </a:r>
            <a:r>
              <a:rPr lang="pt-P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pt-PT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322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5" grpId="0"/>
      <p:bldP spid="77" grpId="0" animBg="1"/>
      <p:bldP spid="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2574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179512" y="476672"/>
            <a:ext cx="4176464" cy="66992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pt-P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Sensitivity</a:t>
            </a:r>
            <a:r>
              <a:rPr lang="pt-P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Analysis</a:t>
            </a:r>
            <a:endParaRPr lang="pt-PT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54587" y="2348880"/>
                <a:ext cx="8607330" cy="3300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C1131E"/>
                  </a:buClr>
                  <a:buFont typeface="Wingdings" pitchFamily="2" charset="2"/>
                  <a:buChar char="Ø"/>
                </a:pPr>
                <a:r>
                  <a:rPr lang="pt-PT" sz="2000" dirty="0" smtClean="0"/>
                  <a:t>Is the Optimal solution  sensitive to changes in the data, problem parameters</a:t>
                </a:r>
                <a:r>
                  <a:rPr lang="pt-PT" sz="2000" dirty="0" smtClean="0">
                    <a:solidFill>
                      <a:srgbClr val="C1131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?</a:t>
                </a:r>
              </a:p>
              <a:p>
                <a:pPr marL="342900" indent="-342900">
                  <a:buClr>
                    <a:srgbClr val="C1131E"/>
                  </a:buClr>
                  <a:buFont typeface="Wingdings" pitchFamily="2" charset="2"/>
                  <a:buChar char="Ø"/>
                </a:pPr>
                <a:endParaRPr lang="pt-PT" sz="2000" dirty="0" smtClean="0"/>
              </a:p>
              <a:p>
                <a:r>
                  <a:rPr lang="pt-PT" sz="2000" dirty="0" smtClean="0">
                    <a:solidFill>
                      <a:srgbClr val="C1131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OF </a:t>
                </a:r>
                <a:r>
                  <a:rPr lang="pt-PT" sz="2000" dirty="0">
                    <a:solidFill>
                      <a:srgbClr val="C1131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coeffficient</a:t>
                </a:r>
                <a:r>
                  <a:rPr lang="pt-PT" sz="2000" baseline="-25000" dirty="0">
                    <a:solidFill>
                      <a:srgbClr val="C1131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pt-PT" sz="2000" dirty="0" smtClean="0">
                    <a:solidFill>
                      <a:srgbClr val="C1131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 c</a:t>
                </a:r>
                <a:r>
                  <a:rPr lang="pt-PT" sz="2000" baseline="-25000" dirty="0" smtClean="0">
                    <a:solidFill>
                      <a:srgbClr val="C1131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j</a:t>
                </a:r>
                <a:endParaRPr lang="pt-PT" sz="2000" baseline="-25000" dirty="0"/>
              </a:p>
              <a:p>
                <a:r>
                  <a:rPr lang="pt-PT" sz="2000" dirty="0" smtClean="0">
                    <a:solidFill>
                      <a:srgbClr val="C1131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/>
                  </a:rPr>
                  <a:t>SI </a:t>
                </a:r>
                <a:r>
                  <a:rPr lang="pt-PT" sz="2000" dirty="0">
                    <a:sym typeface="Symbol"/>
                  </a:rPr>
                  <a:t> S</a:t>
                </a:r>
                <a:r>
                  <a:rPr lang="pt-PT" sz="2000" dirty="0" smtClean="0"/>
                  <a:t>ensitivity Interval </a:t>
                </a:r>
              </a:p>
              <a:p>
                <a:pPr algn="r"/>
                <a:r>
                  <a:rPr lang="pt-PT" sz="2000" dirty="0" smtClean="0"/>
                  <a:t>changes inside SI mantain the optimal sets of basic/ non basc variables </a:t>
                </a:r>
                <a:r>
                  <a:rPr lang="pt-PT" sz="2000" dirty="0" smtClean="0">
                    <a:solidFill>
                      <a:schemeClr val="bg1"/>
                    </a:solidFill>
                  </a:rPr>
                  <a:t> </a:t>
                </a:r>
                <a:r>
                  <a:rPr lang="pt-PT" sz="2000" dirty="0">
                    <a:solidFill>
                      <a:schemeClr val="bg1"/>
                    </a:solidFill>
                  </a:rPr>
                  <a:t>……</a:t>
                </a:r>
                <a:r>
                  <a:rPr lang="pt-PT" sz="2000" dirty="0"/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pt-PT" sz="2000" dirty="0" smtClean="0"/>
                  <a:t>If</a:t>
                </a:r>
                <a14:m>
                  <m:oMath xmlns:m="http://schemas.openxmlformats.org/officeDocument/2006/math">
                    <m:r>
                      <a:rPr lang="pt-PT" sz="2000" b="0" i="0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pt-PT" sz="2000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pt-PT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PT" sz="2000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pt-PT" sz="2000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pt-PT" sz="2000" i="1">
                        <a:latin typeface="Cambria Math" panose="02040503050406030204" pitchFamily="18" charset="0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pt-PT" sz="2000">
                        <a:latin typeface="Cambria Math"/>
                        <a:ea typeface="Cambria Math"/>
                      </a:rPr>
                      <m:t>SI</m:t>
                    </m:r>
                  </m:oMath>
                </a14:m>
                <a:r>
                  <a:rPr lang="pt-PT" sz="2000" dirty="0"/>
                  <a:t>:            </a:t>
                </a:r>
              </a:p>
              <a:p>
                <a:pPr marL="800100" lvl="1" indent="-342900">
                  <a:spcBef>
                    <a:spcPts val="600"/>
                  </a:spcBef>
                  <a:spcAft>
                    <a:spcPts val="1800"/>
                  </a:spcAft>
                  <a:buClr>
                    <a:srgbClr val="C1131E"/>
                  </a:buClr>
                  <a:buFont typeface="Wingdings" pitchFamily="2" charset="2"/>
                  <a:buChar char="Ø"/>
                </a:pPr>
                <a:r>
                  <a:rPr lang="pt-PT" dirty="0" smtClean="0">
                    <a:latin typeface="Franklin Gothic Book" pitchFamily="34" charset="0"/>
                  </a:rPr>
                  <a:t>Same optimal base </a:t>
                </a:r>
                <a:r>
                  <a:rPr lang="pt-PT" dirty="0" smtClean="0">
                    <a:solidFill>
                      <a:srgbClr val="C1131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ranklin Gothic Book" pitchFamily="34" charset="0"/>
                  </a:rPr>
                  <a:t>and</a:t>
                </a:r>
                <a:r>
                  <a:rPr lang="pt-PT" dirty="0" smtClean="0">
                    <a:latin typeface="Franklin Gothic Book" pitchFamily="34" charset="0"/>
                  </a:rPr>
                  <a:t>  the primal solution (POS)</a:t>
                </a:r>
                <a:endParaRPr lang="pt-PT" dirty="0">
                  <a:latin typeface="Franklin Gothic Book" pitchFamily="34" charset="0"/>
                </a:endParaRPr>
              </a:p>
              <a:p>
                <a:pPr marL="800100" lvl="1" indent="-342900">
                  <a:lnSpc>
                    <a:spcPct val="200000"/>
                  </a:lnSpc>
                  <a:buClr>
                    <a:srgbClr val="C1131E"/>
                  </a:buClr>
                  <a:buFont typeface="Wingdings" pitchFamily="2" charset="2"/>
                  <a:buChar char="Ø"/>
                </a:pPr>
                <a:r>
                  <a:rPr lang="pt-PT" dirty="0" smtClean="0">
                    <a:latin typeface="Franklin Gothic Book" pitchFamily="34" charset="0"/>
                  </a:rPr>
                  <a:t>Change:  DOS    </a:t>
                </a:r>
                <a:r>
                  <a:rPr lang="pt-PT" dirty="0" smtClean="0">
                    <a:solidFill>
                      <a:srgbClr val="C1131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ranklin Gothic Book" pitchFamily="34" charset="0"/>
                  </a:rPr>
                  <a:t>and</a:t>
                </a:r>
                <a:r>
                  <a:rPr lang="pt-PT" dirty="0" smtClean="0">
                    <a:latin typeface="Franklin Gothic Book" pitchFamily="34" charset="0"/>
                  </a:rPr>
                  <a:t>    </a:t>
                </a:r>
                <a:r>
                  <a:rPr lang="pt-PT" dirty="0">
                    <a:latin typeface="Franklin Gothic Book" pitchFamily="34" charset="0"/>
                  </a:rPr>
                  <a:t>Z*, </a:t>
                </a:r>
                <a:r>
                  <a:rPr lang="pt-PT" dirty="0" smtClean="0">
                    <a:latin typeface="Franklin Gothic Book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pt-PT" i="1">
                        <a:latin typeface="Cambria Math"/>
                        <a:ea typeface="Cambria Math"/>
                      </a:rPr>
                      <m:t>𝑍</m:t>
                    </m:r>
                    <m:sSub>
                      <m:sSubPr>
                        <m:ctrlPr>
                          <a:rPr lang="pt-PT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/>
                          </a:rPr>
                          <m:t>=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pt-PT" i="1">
                        <a:latin typeface="Cambria Math"/>
                        <a:ea typeface="Cambria Math"/>
                      </a:rPr>
                      <m:t>×∆</m:t>
                    </m:r>
                    <m:sSub>
                      <m:sSubPr>
                        <m:ctrlPr>
                          <a:rPr lang="pt-PT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pt-PT" dirty="0">
                    <a:latin typeface="Franklin Gothic Book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87" y="2348880"/>
                <a:ext cx="8607330" cy="3300968"/>
              </a:xfrm>
              <a:prstGeom prst="rect">
                <a:avLst/>
              </a:prstGeom>
              <a:blipFill rotWithShape="1">
                <a:blip r:embed="rId3"/>
                <a:stretch>
                  <a:fillRect l="-779" t="-923" r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199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rot="5400000" flipH="1" flipV="1">
            <a:off x="264244" y="3215111"/>
            <a:ext cx="4296621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33600" y="4867572"/>
            <a:ext cx="3657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11760" y="2708920"/>
            <a:ext cx="675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3311860" y="4329099"/>
            <a:ext cx="10801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2929317" y="2866437"/>
            <a:ext cx="1080120" cy="765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2564161" y="2393885"/>
            <a:ext cx="1845205" cy="1125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0"/>
          <p:cNvGrpSpPr/>
          <p:nvPr/>
        </p:nvGrpSpPr>
        <p:grpSpPr>
          <a:xfrm>
            <a:off x="5513685" y="53625"/>
            <a:ext cx="3423800" cy="2430270"/>
            <a:chOff x="5513685" y="53625"/>
            <a:chExt cx="3423800" cy="2430270"/>
          </a:xfrm>
        </p:grpSpPr>
        <p:sp>
          <p:nvSpPr>
            <p:cNvPr id="12" name="TextBox 11"/>
            <p:cNvSpPr txBox="1"/>
            <p:nvPr/>
          </p:nvSpPr>
          <p:spPr>
            <a:xfrm>
              <a:off x="6237185" y="53625"/>
              <a:ext cx="1233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/>
                <a:t>Prototype1</a:t>
              </a:r>
              <a:endParaRPr lang="pt-PT" dirty="0"/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5513685" y="594125"/>
            <a:ext cx="2243671" cy="3598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71" name="Equation" r:id="rId4" imgW="1346040" imgH="215640" progId="Equation.3">
                    <p:embed/>
                  </p:oleObj>
                </mc:Choice>
                <mc:Fallback>
                  <p:oleObj name="Equation" r:id="rId4" imgW="13460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3685" y="594125"/>
                          <a:ext cx="2243671" cy="3598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0213459"/>
                </p:ext>
              </p:extLst>
            </p:nvPr>
          </p:nvGraphicFramePr>
          <p:xfrm>
            <a:off x="5834604" y="908719"/>
            <a:ext cx="2511767" cy="1575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72" name="Equation" r:id="rId6" imgW="1498320" imgH="939600" progId="Equation.3">
                    <p:embed/>
                  </p:oleObj>
                </mc:Choice>
                <mc:Fallback>
                  <p:oleObj name="Equation" r:id="rId6" imgW="1498320" imgH="93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34604" y="908719"/>
                          <a:ext cx="2511767" cy="15751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8369701" y="774145"/>
              <a:ext cx="567784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PT" dirty="0" smtClean="0"/>
                <a:t>(R1)</a:t>
              </a:r>
            </a:p>
            <a:p>
              <a:pPr>
                <a:lnSpc>
                  <a:spcPct val="150000"/>
                </a:lnSpc>
              </a:pPr>
              <a:r>
                <a:rPr lang="pt-PT" dirty="0" smtClean="0"/>
                <a:t>(R2)</a:t>
              </a:r>
            </a:p>
            <a:p>
              <a:pPr>
                <a:lnSpc>
                  <a:spcPct val="150000"/>
                </a:lnSpc>
              </a:pPr>
              <a:r>
                <a:rPr lang="pt-PT" dirty="0" smtClean="0"/>
                <a:t>(R3)</a:t>
              </a:r>
              <a:endParaRPr lang="pt-PT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5562110" y="2843935"/>
            <a:ext cx="3285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The optimal solution is achieved in the intersection R2/R3.</a:t>
            </a:r>
            <a:endParaRPr lang="pt-PT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5878779" y="3801495"/>
          <a:ext cx="3148716" cy="1022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3" name="Equation" r:id="rId8" imgW="1485720" imgH="482400" progId="Equation.3">
                  <p:embed/>
                </p:oleObj>
              </mc:Choice>
              <mc:Fallback>
                <p:oleObj name="Equation" r:id="rId8" imgW="14857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779" y="3801495"/>
                        <a:ext cx="3148716" cy="10226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5499100" y="4778375"/>
          <a:ext cx="3778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4" name="Equation" r:id="rId10" imgW="152280" imgH="215640" progId="Equation.3">
                  <p:embed/>
                </p:oleObj>
              </mc:Choice>
              <mc:Fallback>
                <p:oleObj name="Equation" r:id="rId10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0" y="4778375"/>
                        <a:ext cx="377825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1901825" y="1042988"/>
          <a:ext cx="4079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5" name="Equation" r:id="rId12" imgW="164880" imgH="215640" progId="Equation.3">
                  <p:embed/>
                </p:oleObj>
              </mc:Choice>
              <mc:Fallback>
                <p:oleObj name="Equation" r:id="rId12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825" y="1042988"/>
                        <a:ext cx="407988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806915" y="400477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R1</a:t>
            </a:r>
            <a:endParaRPr lang="pt-PT" dirty="0"/>
          </a:p>
        </p:txBody>
      </p:sp>
      <p:sp>
        <p:nvSpPr>
          <p:cNvPr id="21" name="TextBox 20"/>
          <p:cNvSpPr txBox="1"/>
          <p:nvPr/>
        </p:nvSpPr>
        <p:spPr>
          <a:xfrm>
            <a:off x="2435090" y="242959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R2</a:t>
            </a:r>
            <a:endParaRPr lang="pt-PT" dirty="0"/>
          </a:p>
        </p:txBody>
      </p:sp>
      <p:sp>
        <p:nvSpPr>
          <p:cNvPr id="22" name="TextBox 21"/>
          <p:cNvSpPr txBox="1"/>
          <p:nvPr/>
        </p:nvSpPr>
        <p:spPr>
          <a:xfrm>
            <a:off x="3536885" y="315897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R3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33169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sz="2800" dirty="0" smtClean="0"/>
              <a:t>Licenciatura em Gestão</a:t>
            </a:r>
            <a:endParaRPr lang="pt-PT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Operational Research  </a:t>
            </a:r>
            <a:r>
              <a:rPr lang="pt-PT" dirty="0" err="1" smtClean="0"/>
              <a:t>Chapter</a:t>
            </a:r>
            <a:r>
              <a:rPr lang="pt-PT" dirty="0" smtClean="0"/>
              <a:t> 3</a:t>
            </a:r>
            <a:endParaRPr lang="pt-P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dirty="0" smtClean="0"/>
              <a:t>2017-2018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072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rot="5400000" flipH="1" flipV="1">
            <a:off x="-1183556" y="3928286"/>
            <a:ext cx="4296621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85800" y="5580747"/>
            <a:ext cx="3657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63960" y="3422095"/>
            <a:ext cx="675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864060" y="5042274"/>
            <a:ext cx="10801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1481517" y="3579612"/>
            <a:ext cx="1080120" cy="765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778034" y="2890466"/>
            <a:ext cx="1806106" cy="11166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0"/>
          <p:cNvGrpSpPr/>
          <p:nvPr/>
        </p:nvGrpSpPr>
        <p:grpSpPr>
          <a:xfrm>
            <a:off x="5588000" y="1189354"/>
            <a:ext cx="3349485" cy="2430270"/>
            <a:chOff x="5588000" y="53625"/>
            <a:chExt cx="3349485" cy="2430270"/>
          </a:xfrm>
        </p:grpSpPr>
        <p:sp>
          <p:nvSpPr>
            <p:cNvPr id="12" name="TextBox 11"/>
            <p:cNvSpPr txBox="1"/>
            <p:nvPr/>
          </p:nvSpPr>
          <p:spPr>
            <a:xfrm>
              <a:off x="6237185" y="53625"/>
              <a:ext cx="1233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/>
                <a:t>Prototype1</a:t>
              </a:r>
              <a:endParaRPr lang="pt-PT" dirty="0"/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5588000" y="593725"/>
            <a:ext cx="2095500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514" name="Equation" r:id="rId4" imgW="1257120" imgH="215640" progId="Equation.3">
                    <p:embed/>
                  </p:oleObj>
                </mc:Choice>
                <mc:Fallback>
                  <p:oleObj name="Equation" r:id="rId4" imgW="12571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8000" y="593725"/>
                          <a:ext cx="2095500" cy="360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5834604" y="908719"/>
            <a:ext cx="2511767" cy="1575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515" name="Equation" r:id="rId6" imgW="1498320" imgH="939600" progId="Equation.3">
                    <p:embed/>
                  </p:oleObj>
                </mc:Choice>
                <mc:Fallback>
                  <p:oleObj name="Equation" r:id="rId6" imgW="1498320" imgH="93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34604" y="908719"/>
                          <a:ext cx="2511767" cy="15751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8369701" y="774145"/>
              <a:ext cx="567784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PT" dirty="0" smtClean="0"/>
                <a:t>(R1)</a:t>
              </a:r>
            </a:p>
            <a:p>
              <a:pPr>
                <a:lnSpc>
                  <a:spcPct val="150000"/>
                </a:lnSpc>
              </a:pPr>
              <a:r>
                <a:rPr lang="pt-PT" dirty="0" smtClean="0"/>
                <a:t>(R2)</a:t>
              </a:r>
            </a:p>
            <a:p>
              <a:pPr>
                <a:lnSpc>
                  <a:spcPct val="150000"/>
                </a:lnSpc>
              </a:pPr>
              <a:r>
                <a:rPr lang="pt-PT" dirty="0" smtClean="0"/>
                <a:t>(R3)</a:t>
              </a:r>
              <a:endParaRPr lang="pt-PT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6596511" y="3798900"/>
            <a:ext cx="21114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 smtClean="0"/>
              <a:t>The optimal solution is achieved in the intersection R2/R3.</a:t>
            </a:r>
            <a:endParaRPr lang="pt-PT" sz="14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666360"/>
              </p:ext>
            </p:extLst>
          </p:nvPr>
        </p:nvGraphicFramePr>
        <p:xfrm>
          <a:off x="6638859" y="4628444"/>
          <a:ext cx="2023591" cy="657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16" name="Equation" r:id="rId8" imgW="1485720" imgH="482400" progId="Equation.3">
                  <p:embed/>
                </p:oleObj>
              </mc:Choice>
              <mc:Fallback>
                <p:oleObj name="Equation" r:id="rId8" imgW="14857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8859" y="4628444"/>
                        <a:ext cx="2023591" cy="6572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331498"/>
              </p:ext>
            </p:extLst>
          </p:nvPr>
        </p:nvGraphicFramePr>
        <p:xfrm>
          <a:off x="4051300" y="5491550"/>
          <a:ext cx="3778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17" name="Equation" r:id="rId10" imgW="152280" imgH="215640" progId="Equation.3">
                  <p:embed/>
                </p:oleObj>
              </mc:Choice>
              <mc:Fallback>
                <p:oleObj name="Equation" r:id="rId10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5491550"/>
                        <a:ext cx="377825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398829"/>
              </p:ext>
            </p:extLst>
          </p:nvPr>
        </p:nvGraphicFramePr>
        <p:xfrm>
          <a:off x="454025" y="1756163"/>
          <a:ext cx="4079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18" name="Equation" r:id="rId12" imgW="164880" imgH="215640" progId="Equation.3">
                  <p:embed/>
                </p:oleObj>
              </mc:Choice>
              <mc:Fallback>
                <p:oleObj name="Equation" r:id="rId12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1756163"/>
                        <a:ext cx="407988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987290" y="314277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R2</a:t>
            </a:r>
            <a:endParaRPr lang="pt-PT" dirty="0"/>
          </a:p>
        </p:txBody>
      </p:sp>
      <p:sp>
        <p:nvSpPr>
          <p:cNvPr id="22" name="TextBox 21"/>
          <p:cNvSpPr txBox="1"/>
          <p:nvPr/>
        </p:nvSpPr>
        <p:spPr>
          <a:xfrm>
            <a:off x="2089085" y="387214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R3</a:t>
            </a:r>
            <a:endParaRPr lang="pt-PT" dirty="0"/>
          </a:p>
        </p:txBody>
      </p:sp>
      <p:cxnSp>
        <p:nvCxnSpPr>
          <p:cNvPr id="26" name="Straight Connector 25"/>
          <p:cNvCxnSpPr/>
          <p:nvPr/>
        </p:nvCxnSpPr>
        <p:spPr>
          <a:xfrm rot="10800000" flipV="1">
            <a:off x="603920" y="3422095"/>
            <a:ext cx="2025225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>
            <a:off x="603920" y="3287080"/>
            <a:ext cx="1980220" cy="2700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>
            <a:off x="693931" y="3007906"/>
            <a:ext cx="2025225" cy="9001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230804"/>
              </p:ext>
            </p:extLst>
          </p:nvPr>
        </p:nvGraphicFramePr>
        <p:xfrm>
          <a:off x="3067050" y="40342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19" name="Equation" r:id="rId14" imgW="114120" imgH="215640" progId="Equation.3">
                  <p:embed/>
                </p:oleObj>
              </mc:Choice>
              <mc:Fallback>
                <p:oleObj name="Equation" r:id="rId1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7050" y="4034225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222653"/>
              </p:ext>
            </p:extLst>
          </p:nvPr>
        </p:nvGraphicFramePr>
        <p:xfrm>
          <a:off x="2554288" y="2826420"/>
          <a:ext cx="13747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20" name="Equation" r:id="rId16" imgW="825480" imgH="215640" progId="Equation.3">
                  <p:embed/>
                </p:oleObj>
              </mc:Choice>
              <mc:Fallback>
                <p:oleObj name="Equation" r:id="rId16" imgW="825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288" y="2826420"/>
                        <a:ext cx="1374775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2527804" y="1702613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slope</a:t>
            </a:r>
            <a:endParaRPr lang="pt-PT" dirty="0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094839"/>
              </p:ext>
            </p:extLst>
          </p:nvPr>
        </p:nvGraphicFramePr>
        <p:xfrm>
          <a:off x="1233990" y="1576890"/>
          <a:ext cx="1075765" cy="585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21" name="Equation" r:id="rId18" imgW="723600" imgH="393480" progId="Equation.3">
                  <p:embed/>
                </p:oleObj>
              </mc:Choice>
              <mc:Fallback>
                <p:oleObj name="Equation" r:id="rId18" imgW="723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990" y="1576890"/>
                        <a:ext cx="1075765" cy="5850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Oval 39"/>
          <p:cNvSpPr/>
          <p:nvPr/>
        </p:nvSpPr>
        <p:spPr>
          <a:xfrm>
            <a:off x="1639035" y="1441875"/>
            <a:ext cx="450050" cy="900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1" name="Rectangle 40"/>
          <p:cNvSpPr/>
          <p:nvPr/>
        </p:nvSpPr>
        <p:spPr>
          <a:xfrm>
            <a:off x="6634649" y="5878724"/>
            <a:ext cx="1122423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/>
              <a:t>(R2) </a:t>
            </a:r>
            <a:r>
              <a:rPr lang="pt-PT" dirty="0" err="1" smtClean="0"/>
              <a:t>slope</a:t>
            </a:r>
            <a:endParaRPr lang="pt-PT" dirty="0" smtClean="0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61903"/>
              </p:ext>
            </p:extLst>
          </p:nvPr>
        </p:nvGraphicFramePr>
        <p:xfrm>
          <a:off x="7937252" y="6022920"/>
          <a:ext cx="81121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22" name="Equation" r:id="rId20" imgW="545760" imgH="215640" progId="Equation.3">
                  <p:embed/>
                </p:oleObj>
              </mc:Choice>
              <mc:Fallback>
                <p:oleObj name="Equation" r:id="rId20" imgW="545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252" y="6022920"/>
                        <a:ext cx="811212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Oval 42"/>
          <p:cNvSpPr/>
          <p:nvPr/>
        </p:nvSpPr>
        <p:spPr>
          <a:xfrm>
            <a:off x="8344838" y="5733256"/>
            <a:ext cx="225025" cy="8550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358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021773"/>
              </p:ext>
            </p:extLst>
          </p:nvPr>
        </p:nvGraphicFramePr>
        <p:xfrm>
          <a:off x="6747585" y="5229200"/>
          <a:ext cx="7747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23" name="Equation" r:id="rId22" imgW="520560" imgH="393480" progId="Equation.3">
                  <p:embed/>
                </p:oleObj>
              </mc:Choice>
              <mc:Fallback>
                <p:oleObj name="Equation" r:id="rId22" imgW="520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7585" y="5229200"/>
                        <a:ext cx="774700" cy="58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31461"/>
              </p:ext>
            </p:extLst>
          </p:nvPr>
        </p:nvGraphicFramePr>
        <p:xfrm>
          <a:off x="7922840" y="5315755"/>
          <a:ext cx="60960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24" name="Equation" r:id="rId24" imgW="380880" imgH="215640" progId="Equation.3">
                  <p:embed/>
                </p:oleObj>
              </mc:Choice>
              <mc:Fallback>
                <p:oleObj name="Equation" r:id="rId24" imgW="380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2840" y="5315755"/>
                        <a:ext cx="609600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329993"/>
              </p:ext>
            </p:extLst>
          </p:nvPr>
        </p:nvGraphicFramePr>
        <p:xfrm>
          <a:off x="7596460" y="5454508"/>
          <a:ext cx="2159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25" name="Equation" r:id="rId26" imgW="215640" imgH="152280" progId="Equation.3">
                  <p:embed/>
                </p:oleObj>
              </mc:Choice>
              <mc:Fallback>
                <p:oleObj name="Equation" r:id="rId26" imgW="2156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460" y="5454508"/>
                        <a:ext cx="21590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7"/>
          <p:cNvSpPr txBox="1">
            <a:spLocks noChangeArrowheads="1"/>
          </p:cNvSpPr>
          <p:nvPr/>
        </p:nvSpPr>
        <p:spPr>
          <a:xfrm>
            <a:off x="179512" y="476672"/>
            <a:ext cx="4176464" cy="66992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pt-P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Sensitivity</a:t>
            </a:r>
            <a:r>
              <a:rPr lang="pt-P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Analysis</a:t>
            </a:r>
            <a:r>
              <a:rPr lang="pt-P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of </a:t>
            </a:r>
            <a:r>
              <a:rPr lang="pt-P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OF</a:t>
            </a:r>
            <a:r>
              <a:rPr lang="pt-P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coeff</a:t>
            </a:r>
            <a:r>
              <a:rPr lang="pt-P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.</a:t>
            </a:r>
            <a:endParaRPr lang="pt-PT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33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 animBg="1"/>
      <p:bldP spid="41" grpId="0"/>
      <p:bldP spid="4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rot="5400000" flipH="1" flipV="1">
            <a:off x="-1184697" y="3926311"/>
            <a:ext cx="4296621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84659" y="5578772"/>
            <a:ext cx="3657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62819" y="3420120"/>
            <a:ext cx="675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862919" y="5040299"/>
            <a:ext cx="10801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1480376" y="3577637"/>
            <a:ext cx="1080120" cy="765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782800" y="2835056"/>
            <a:ext cx="1755197" cy="12151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0"/>
          <p:cNvGrpSpPr/>
          <p:nvPr/>
        </p:nvGrpSpPr>
        <p:grpSpPr>
          <a:xfrm>
            <a:off x="5492750" y="1196625"/>
            <a:ext cx="3444735" cy="2430270"/>
            <a:chOff x="5492750" y="53625"/>
            <a:chExt cx="3444735" cy="2430270"/>
          </a:xfrm>
        </p:grpSpPr>
        <p:sp>
          <p:nvSpPr>
            <p:cNvPr id="12" name="TextBox 11"/>
            <p:cNvSpPr txBox="1"/>
            <p:nvPr/>
          </p:nvSpPr>
          <p:spPr>
            <a:xfrm>
              <a:off x="6237185" y="53625"/>
              <a:ext cx="1233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/>
                <a:t>Prototype1</a:t>
              </a:r>
              <a:endParaRPr lang="pt-PT" dirty="0"/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5492750" y="593725"/>
            <a:ext cx="2286000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570" name="Equation" r:id="rId4" imgW="1371600" imgH="215640" progId="Equation.3">
                    <p:embed/>
                  </p:oleObj>
                </mc:Choice>
                <mc:Fallback>
                  <p:oleObj name="Equation" r:id="rId4" imgW="13716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2750" y="593725"/>
                          <a:ext cx="2286000" cy="360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5834604" y="908719"/>
            <a:ext cx="2511767" cy="1575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571" name="Equation" r:id="rId6" imgW="1498320" imgH="939600" progId="Equation.3">
                    <p:embed/>
                  </p:oleObj>
                </mc:Choice>
                <mc:Fallback>
                  <p:oleObj name="Equation" r:id="rId6" imgW="1498320" imgH="93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34604" y="908719"/>
                          <a:ext cx="2511767" cy="15751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8369701" y="774145"/>
              <a:ext cx="567784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PT" dirty="0" smtClean="0"/>
                <a:t>(R1)</a:t>
              </a:r>
            </a:p>
            <a:p>
              <a:pPr>
                <a:lnSpc>
                  <a:spcPct val="150000"/>
                </a:lnSpc>
              </a:pPr>
              <a:r>
                <a:rPr lang="pt-PT" dirty="0" smtClean="0"/>
                <a:t>(R2)</a:t>
              </a:r>
            </a:p>
            <a:p>
              <a:pPr>
                <a:lnSpc>
                  <a:spcPct val="150000"/>
                </a:lnSpc>
              </a:pPr>
              <a:r>
                <a:rPr lang="pt-PT" dirty="0" smtClean="0"/>
                <a:t>(R3)</a:t>
              </a:r>
              <a:endParaRPr lang="pt-PT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5562110" y="3542435"/>
            <a:ext cx="3285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The optimal solution is achieved in the intersection R2/R3.</a:t>
            </a:r>
            <a:endParaRPr lang="pt-PT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889694"/>
              </p:ext>
            </p:extLst>
          </p:nvPr>
        </p:nvGraphicFramePr>
        <p:xfrm>
          <a:off x="5878779" y="4499995"/>
          <a:ext cx="3148716" cy="1022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72" name="Equation" r:id="rId8" imgW="1485720" imgH="482400" progId="Equation.3">
                  <p:embed/>
                </p:oleObj>
              </mc:Choice>
              <mc:Fallback>
                <p:oleObj name="Equation" r:id="rId8" imgW="14857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779" y="4499995"/>
                        <a:ext cx="3148716" cy="10226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572171"/>
              </p:ext>
            </p:extLst>
          </p:nvPr>
        </p:nvGraphicFramePr>
        <p:xfrm>
          <a:off x="4050159" y="5489575"/>
          <a:ext cx="3778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73" name="Equation" r:id="rId10" imgW="152280" imgH="215640" progId="Equation.3">
                  <p:embed/>
                </p:oleObj>
              </mc:Choice>
              <mc:Fallback>
                <p:oleObj name="Equation" r:id="rId10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0159" y="5489575"/>
                        <a:ext cx="377825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695965"/>
              </p:ext>
            </p:extLst>
          </p:nvPr>
        </p:nvGraphicFramePr>
        <p:xfrm>
          <a:off x="452884" y="1754188"/>
          <a:ext cx="4079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74" name="Equation" r:id="rId12" imgW="164880" imgH="215640" progId="Equation.3">
                  <p:embed/>
                </p:oleObj>
              </mc:Choice>
              <mc:Fallback>
                <p:oleObj name="Equation" r:id="rId12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884" y="1754188"/>
                        <a:ext cx="407988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986149" y="314079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R2</a:t>
            </a:r>
            <a:endParaRPr lang="pt-PT" dirty="0"/>
          </a:p>
        </p:txBody>
      </p:sp>
      <p:sp>
        <p:nvSpPr>
          <p:cNvPr id="22" name="TextBox 21"/>
          <p:cNvSpPr txBox="1"/>
          <p:nvPr/>
        </p:nvSpPr>
        <p:spPr>
          <a:xfrm>
            <a:off x="2087944" y="387017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R3</a:t>
            </a:r>
            <a:endParaRPr lang="pt-PT" dirty="0"/>
          </a:p>
        </p:txBody>
      </p:sp>
      <p:cxnSp>
        <p:nvCxnSpPr>
          <p:cNvPr id="26" name="Straight Connector 25"/>
          <p:cNvCxnSpPr/>
          <p:nvPr/>
        </p:nvCxnSpPr>
        <p:spPr>
          <a:xfrm rot="16200000" flipV="1">
            <a:off x="940319" y="3037579"/>
            <a:ext cx="1755195" cy="12601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V="1">
            <a:off x="1007824" y="2790051"/>
            <a:ext cx="1575177" cy="1575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>
            <a:off x="1007824" y="2880061"/>
            <a:ext cx="1620180" cy="13951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360644"/>
              </p:ext>
            </p:extLst>
          </p:nvPr>
        </p:nvGraphicFramePr>
        <p:xfrm>
          <a:off x="2318438" y="1446287"/>
          <a:ext cx="13747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75" name="Equation" r:id="rId14" imgW="825480" imgH="215640" progId="Equation.3">
                  <p:embed/>
                </p:oleObj>
              </mc:Choice>
              <mc:Fallback>
                <p:oleObj name="Equation" r:id="rId14" imgW="825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8438" y="1446287"/>
                        <a:ext cx="1374775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669570" y="2321586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slope</a:t>
            </a:r>
            <a:endParaRPr lang="pt-PT" dirty="0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682115"/>
              </p:ext>
            </p:extLst>
          </p:nvPr>
        </p:nvGraphicFramePr>
        <p:xfrm>
          <a:off x="2375756" y="2195863"/>
          <a:ext cx="1075765" cy="585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76" name="Equation" r:id="rId16" imgW="723600" imgH="393480" progId="Equation.3">
                  <p:embed/>
                </p:oleObj>
              </mc:Choice>
              <mc:Fallback>
                <p:oleObj name="Equation" r:id="rId16" imgW="723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5756" y="2195863"/>
                        <a:ext cx="1075765" cy="5850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val 43"/>
          <p:cNvSpPr/>
          <p:nvPr/>
        </p:nvSpPr>
        <p:spPr>
          <a:xfrm>
            <a:off x="2780801" y="2060848"/>
            <a:ext cx="450050" cy="900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angle 44"/>
          <p:cNvSpPr/>
          <p:nvPr/>
        </p:nvSpPr>
        <p:spPr>
          <a:xfrm>
            <a:off x="1922255" y="5868613"/>
            <a:ext cx="112242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/>
              <a:t>(R3) </a:t>
            </a:r>
            <a:r>
              <a:rPr lang="pt-PT" dirty="0" err="1" smtClean="0"/>
              <a:t>slope</a:t>
            </a:r>
            <a:endParaRPr lang="pt-PT" dirty="0" smtClean="0"/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499875"/>
              </p:ext>
            </p:extLst>
          </p:nvPr>
        </p:nvGraphicFramePr>
        <p:xfrm>
          <a:off x="3121670" y="5881688"/>
          <a:ext cx="1019175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77" name="Equation" r:id="rId18" imgW="685800" imgH="393480" progId="Equation.3">
                  <p:embed/>
                </p:oleObj>
              </mc:Choice>
              <mc:Fallback>
                <p:oleObj name="Equation" r:id="rId18" imgW="685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670" y="5881688"/>
                        <a:ext cx="1019175" cy="585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Oval 46"/>
          <p:cNvSpPr/>
          <p:nvPr/>
        </p:nvSpPr>
        <p:spPr>
          <a:xfrm>
            <a:off x="3632445" y="5723145"/>
            <a:ext cx="315036" cy="8550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4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506236"/>
              </p:ext>
            </p:extLst>
          </p:nvPr>
        </p:nvGraphicFramePr>
        <p:xfrm>
          <a:off x="5517105" y="5838825"/>
          <a:ext cx="1038225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78" name="Equation" r:id="rId20" imgW="698400" imgH="393480" progId="Equation.3">
                  <p:embed/>
                </p:oleObj>
              </mc:Choice>
              <mc:Fallback>
                <p:oleObj name="Equation" r:id="rId20" imgW="698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7105" y="5838825"/>
                        <a:ext cx="1038225" cy="58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432993"/>
              </p:ext>
            </p:extLst>
          </p:nvPr>
        </p:nvGraphicFramePr>
        <p:xfrm>
          <a:off x="6832290" y="5926138"/>
          <a:ext cx="81280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79" name="Equation" r:id="rId22" imgW="507960" imgH="215640" progId="Equation.3">
                  <p:embed/>
                </p:oleObj>
              </mc:Choice>
              <mc:Fallback>
                <p:oleObj name="Equation" r:id="rId22" imgW="507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290" y="5926138"/>
                        <a:ext cx="812800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383983"/>
              </p:ext>
            </p:extLst>
          </p:nvPr>
        </p:nvGraphicFramePr>
        <p:xfrm>
          <a:off x="8083105" y="5953657"/>
          <a:ext cx="78105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80" name="Equation" r:id="rId24" imgW="495000" imgH="215640" progId="Equation.3">
                  <p:embed/>
                </p:oleObj>
              </mc:Choice>
              <mc:Fallback>
                <p:oleObj name="Equation" r:id="rId24" imgW="4950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3105" y="5953657"/>
                        <a:ext cx="781050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945794"/>
              </p:ext>
            </p:extLst>
          </p:nvPr>
        </p:nvGraphicFramePr>
        <p:xfrm>
          <a:off x="7686470" y="6064690"/>
          <a:ext cx="2159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81" name="Equation" r:id="rId26" imgW="215640" imgH="152280" progId="Equation.3">
                  <p:embed/>
                </p:oleObj>
              </mc:Choice>
              <mc:Fallback>
                <p:oleObj name="Equation" r:id="rId26" imgW="2156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6470" y="6064690"/>
                        <a:ext cx="21590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477316"/>
              </p:ext>
            </p:extLst>
          </p:nvPr>
        </p:nvGraphicFramePr>
        <p:xfrm>
          <a:off x="6597225" y="6064690"/>
          <a:ext cx="2159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82" name="Equation" r:id="rId28" imgW="215640" imgH="152280" progId="Equation.3">
                  <p:embed/>
                </p:oleObj>
              </mc:Choice>
              <mc:Fallback>
                <p:oleObj name="Equation" r:id="rId28" imgW="2156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7225" y="6064690"/>
                        <a:ext cx="21590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7"/>
          <p:cNvSpPr txBox="1">
            <a:spLocks noChangeArrowheads="1"/>
          </p:cNvSpPr>
          <p:nvPr/>
        </p:nvSpPr>
        <p:spPr>
          <a:xfrm>
            <a:off x="179512" y="476672"/>
            <a:ext cx="4176464" cy="66992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pt-P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Sensitivity</a:t>
            </a:r>
            <a:r>
              <a:rPr lang="pt-P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Analysis</a:t>
            </a:r>
            <a:r>
              <a:rPr lang="pt-P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of </a:t>
            </a:r>
            <a:r>
              <a:rPr lang="pt-P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OF</a:t>
            </a:r>
            <a:r>
              <a:rPr lang="pt-P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coeff</a:t>
            </a:r>
            <a:r>
              <a:rPr lang="pt-P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.</a:t>
            </a:r>
            <a:endParaRPr lang="pt-PT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95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 animBg="1"/>
      <p:bldP spid="45" grpId="0"/>
      <p:bldP spid="4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rot="5400000" flipH="1" flipV="1">
            <a:off x="-1182737" y="3906091"/>
            <a:ext cx="4296621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86619" y="5558552"/>
            <a:ext cx="3657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64779" y="3399900"/>
            <a:ext cx="675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864879" y="5020079"/>
            <a:ext cx="10801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1482336" y="3557417"/>
            <a:ext cx="1080120" cy="765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778853" y="2868271"/>
            <a:ext cx="1806106" cy="11166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0"/>
          <p:cNvGrpSpPr/>
          <p:nvPr/>
        </p:nvGrpSpPr>
        <p:grpSpPr>
          <a:xfrm>
            <a:off x="5578475" y="1189354"/>
            <a:ext cx="3359010" cy="2430270"/>
            <a:chOff x="5578475" y="53625"/>
            <a:chExt cx="3359010" cy="2430270"/>
          </a:xfrm>
        </p:grpSpPr>
        <p:sp>
          <p:nvSpPr>
            <p:cNvPr id="12" name="TextBox 11"/>
            <p:cNvSpPr txBox="1"/>
            <p:nvPr/>
          </p:nvSpPr>
          <p:spPr>
            <a:xfrm>
              <a:off x="6237185" y="53625"/>
              <a:ext cx="1233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/>
                <a:t>Prototype1</a:t>
              </a:r>
              <a:endParaRPr lang="pt-PT" dirty="0"/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5578475" y="593725"/>
            <a:ext cx="21161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562" name="Equation" r:id="rId4" imgW="1269720" imgH="215640" progId="Equation.3">
                    <p:embed/>
                  </p:oleObj>
                </mc:Choice>
                <mc:Fallback>
                  <p:oleObj name="Equation" r:id="rId4" imgW="12697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8475" y="593725"/>
                          <a:ext cx="2116138" cy="360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5834604" y="908719"/>
            <a:ext cx="2511767" cy="1575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563" name="Equation" r:id="rId6" imgW="1498320" imgH="939600" progId="Equation.3">
                    <p:embed/>
                  </p:oleObj>
                </mc:Choice>
                <mc:Fallback>
                  <p:oleObj name="Equation" r:id="rId6" imgW="1498320" imgH="93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34604" y="908719"/>
                          <a:ext cx="2511767" cy="15751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8369701" y="824945"/>
              <a:ext cx="567784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PT" dirty="0" smtClean="0"/>
                <a:t>(R1)</a:t>
              </a:r>
            </a:p>
            <a:p>
              <a:pPr>
                <a:lnSpc>
                  <a:spcPct val="150000"/>
                </a:lnSpc>
              </a:pPr>
              <a:r>
                <a:rPr lang="pt-PT" dirty="0" smtClean="0"/>
                <a:t>(R2)</a:t>
              </a:r>
            </a:p>
            <a:p>
              <a:pPr>
                <a:lnSpc>
                  <a:spcPct val="150000"/>
                </a:lnSpc>
              </a:pPr>
              <a:r>
                <a:rPr lang="pt-PT" dirty="0" smtClean="0"/>
                <a:t>(R3)</a:t>
              </a:r>
              <a:endParaRPr lang="pt-PT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6596511" y="4091000"/>
            <a:ext cx="21114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 smtClean="0"/>
              <a:t>The optimal solution is achieved in the intersection R2/R3.</a:t>
            </a:r>
            <a:endParaRPr lang="pt-PT" sz="14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924266"/>
              </p:ext>
            </p:extLst>
          </p:nvPr>
        </p:nvGraphicFramePr>
        <p:xfrm>
          <a:off x="6638859" y="4920544"/>
          <a:ext cx="2023591" cy="657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64" name="Equation" r:id="rId8" imgW="1485720" imgH="482400" progId="Equation.3">
                  <p:embed/>
                </p:oleObj>
              </mc:Choice>
              <mc:Fallback>
                <p:oleObj name="Equation" r:id="rId8" imgW="14857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8859" y="4920544"/>
                        <a:ext cx="2023591" cy="6572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049115"/>
              </p:ext>
            </p:extLst>
          </p:nvPr>
        </p:nvGraphicFramePr>
        <p:xfrm>
          <a:off x="4052119" y="5469355"/>
          <a:ext cx="3778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65" name="Equation" r:id="rId10" imgW="152280" imgH="215640" progId="Equation.3">
                  <p:embed/>
                </p:oleObj>
              </mc:Choice>
              <mc:Fallback>
                <p:oleObj name="Equation" r:id="rId10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119" y="5469355"/>
                        <a:ext cx="377825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666329"/>
              </p:ext>
            </p:extLst>
          </p:nvPr>
        </p:nvGraphicFramePr>
        <p:xfrm>
          <a:off x="454844" y="1733968"/>
          <a:ext cx="4079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66" name="Equation" r:id="rId12" imgW="164880" imgH="215640" progId="Equation.3">
                  <p:embed/>
                </p:oleObj>
              </mc:Choice>
              <mc:Fallback>
                <p:oleObj name="Equation" r:id="rId12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844" y="1733968"/>
                        <a:ext cx="407988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988109" y="312057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R2</a:t>
            </a:r>
            <a:endParaRPr lang="pt-PT" dirty="0"/>
          </a:p>
        </p:txBody>
      </p:sp>
      <p:sp>
        <p:nvSpPr>
          <p:cNvPr id="22" name="TextBox 21"/>
          <p:cNvSpPr txBox="1"/>
          <p:nvPr/>
        </p:nvSpPr>
        <p:spPr>
          <a:xfrm>
            <a:off x="2089904" y="384995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R3</a:t>
            </a:r>
            <a:endParaRPr lang="pt-PT" dirty="0"/>
          </a:p>
        </p:txBody>
      </p:sp>
      <p:cxnSp>
        <p:nvCxnSpPr>
          <p:cNvPr id="26" name="Straight Connector 25"/>
          <p:cNvCxnSpPr/>
          <p:nvPr/>
        </p:nvCxnSpPr>
        <p:spPr>
          <a:xfrm rot="10800000" flipV="1">
            <a:off x="604739" y="3399900"/>
            <a:ext cx="2025225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>
            <a:off x="604739" y="3264885"/>
            <a:ext cx="1980220" cy="2700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>
            <a:off x="694750" y="2985711"/>
            <a:ext cx="2025225" cy="9001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926976"/>
              </p:ext>
            </p:extLst>
          </p:nvPr>
        </p:nvGraphicFramePr>
        <p:xfrm>
          <a:off x="3067869" y="401203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67" name="Equation" r:id="rId14" imgW="114120" imgH="215640" progId="Equation.3">
                  <p:embed/>
                </p:oleObj>
              </mc:Choice>
              <mc:Fallback>
                <p:oleObj name="Equation" r:id="rId1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7869" y="401203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523506"/>
              </p:ext>
            </p:extLst>
          </p:nvPr>
        </p:nvGraphicFramePr>
        <p:xfrm>
          <a:off x="2888556" y="1196430"/>
          <a:ext cx="139541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68" name="Equation" r:id="rId16" imgW="838080" imgH="215640" progId="Equation.3">
                  <p:embed/>
                </p:oleObj>
              </mc:Choice>
              <mc:Fallback>
                <p:oleObj name="Equation" r:id="rId16" imgW="838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8556" y="1196430"/>
                        <a:ext cx="1395412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2528623" y="1680418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slope</a:t>
            </a:r>
            <a:endParaRPr lang="pt-PT" dirty="0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402282"/>
              </p:ext>
            </p:extLst>
          </p:nvPr>
        </p:nvGraphicFramePr>
        <p:xfrm>
          <a:off x="1224782" y="1527593"/>
          <a:ext cx="109537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69" name="Equation" r:id="rId18" imgW="736560" imgH="431640" progId="Equation.3">
                  <p:embed/>
                </p:oleObj>
              </mc:Choice>
              <mc:Fallback>
                <p:oleObj name="Equation" r:id="rId18" imgW="736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4782" y="1527593"/>
                        <a:ext cx="1095375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Oval 39"/>
          <p:cNvSpPr/>
          <p:nvPr/>
        </p:nvSpPr>
        <p:spPr>
          <a:xfrm>
            <a:off x="1639854" y="1419680"/>
            <a:ext cx="450050" cy="900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1" name="Rectangle 40"/>
          <p:cNvSpPr/>
          <p:nvPr/>
        </p:nvSpPr>
        <p:spPr>
          <a:xfrm>
            <a:off x="3086835" y="5779713"/>
            <a:ext cx="1122423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/>
              <a:t>(R2) </a:t>
            </a:r>
            <a:r>
              <a:rPr lang="pt-PT" dirty="0" err="1" smtClean="0"/>
              <a:t>slope</a:t>
            </a:r>
            <a:endParaRPr lang="pt-PT" dirty="0" smtClean="0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4389438" y="5923909"/>
          <a:ext cx="81121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70" name="Equation" r:id="rId20" imgW="545760" imgH="215640" progId="Equation.3">
                  <p:embed/>
                </p:oleObj>
              </mc:Choice>
              <mc:Fallback>
                <p:oleObj name="Equation" r:id="rId20" imgW="545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438" y="5923909"/>
                        <a:ext cx="811212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Oval 42"/>
          <p:cNvSpPr/>
          <p:nvPr/>
        </p:nvSpPr>
        <p:spPr>
          <a:xfrm>
            <a:off x="4797024" y="5634245"/>
            <a:ext cx="225025" cy="8550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35851" name="Object 11"/>
          <p:cNvGraphicFramePr>
            <a:graphicFrameLocks noChangeAspect="1"/>
          </p:cNvGraphicFramePr>
          <p:nvPr/>
        </p:nvGraphicFramePr>
        <p:xfrm>
          <a:off x="6423025" y="5784850"/>
          <a:ext cx="79375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71" name="Equation" r:id="rId22" imgW="533160" imgH="431640" progId="Equation.3">
                  <p:embed/>
                </p:oleObj>
              </mc:Choice>
              <mc:Fallback>
                <p:oleObj name="Equation" r:id="rId22" imgW="533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3025" y="5784850"/>
                        <a:ext cx="793750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2" name="Object 12"/>
          <p:cNvGraphicFramePr>
            <a:graphicFrameLocks noChangeAspect="1"/>
          </p:cNvGraphicFramePr>
          <p:nvPr/>
        </p:nvGraphicFramePr>
        <p:xfrm>
          <a:off x="7857197" y="5900738"/>
          <a:ext cx="630238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72" name="Equation" r:id="rId24" imgW="393480" imgH="215640" progId="Equation.3">
                  <p:embed/>
                </p:oleObj>
              </mc:Choice>
              <mc:Fallback>
                <p:oleObj name="Equation" r:id="rId24" imgW="393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197" y="5900738"/>
                        <a:ext cx="630238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3" name="Object 13"/>
          <p:cNvGraphicFramePr>
            <a:graphicFrameLocks noChangeAspect="1"/>
          </p:cNvGraphicFramePr>
          <p:nvPr/>
        </p:nvGraphicFramePr>
        <p:xfrm>
          <a:off x="7461445" y="6038850"/>
          <a:ext cx="2159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73" name="Equation" r:id="rId26" imgW="215640" imgH="152280" progId="Equation.3">
                  <p:embed/>
                </p:oleObj>
              </mc:Choice>
              <mc:Fallback>
                <p:oleObj name="Equation" r:id="rId26" imgW="2156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445" y="6038850"/>
                        <a:ext cx="21590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7"/>
          <p:cNvSpPr txBox="1">
            <a:spLocks noChangeArrowheads="1"/>
          </p:cNvSpPr>
          <p:nvPr/>
        </p:nvSpPr>
        <p:spPr>
          <a:xfrm>
            <a:off x="179512" y="476672"/>
            <a:ext cx="4176464" cy="66992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pt-P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Sensitivity</a:t>
            </a:r>
            <a:r>
              <a:rPr lang="pt-P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Analysis</a:t>
            </a:r>
            <a:r>
              <a:rPr lang="pt-P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of </a:t>
            </a:r>
            <a:r>
              <a:rPr lang="pt-P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OF</a:t>
            </a:r>
            <a:r>
              <a:rPr lang="pt-P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coeff</a:t>
            </a:r>
            <a:r>
              <a:rPr lang="pt-P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.</a:t>
            </a:r>
            <a:endParaRPr lang="pt-PT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00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 animBg="1"/>
      <p:bldP spid="41" grpId="0"/>
      <p:bldP spid="4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rot="5400000" flipH="1" flipV="1">
            <a:off x="-1184697" y="3926311"/>
            <a:ext cx="4296621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84659" y="5578772"/>
            <a:ext cx="3657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62819" y="3420120"/>
            <a:ext cx="675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862919" y="5040299"/>
            <a:ext cx="10801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1480376" y="3577637"/>
            <a:ext cx="1080120" cy="765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782800" y="2835056"/>
            <a:ext cx="1755197" cy="12151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0"/>
          <p:cNvGrpSpPr/>
          <p:nvPr/>
        </p:nvGrpSpPr>
        <p:grpSpPr>
          <a:xfrm>
            <a:off x="5481638" y="1180846"/>
            <a:ext cx="3455847" cy="2430270"/>
            <a:chOff x="5481638" y="53625"/>
            <a:chExt cx="3455847" cy="2430270"/>
          </a:xfrm>
        </p:grpSpPr>
        <p:sp>
          <p:nvSpPr>
            <p:cNvPr id="12" name="TextBox 11"/>
            <p:cNvSpPr txBox="1"/>
            <p:nvPr/>
          </p:nvSpPr>
          <p:spPr>
            <a:xfrm>
              <a:off x="6237185" y="53625"/>
              <a:ext cx="1233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/>
                <a:t>Prototype1</a:t>
              </a:r>
              <a:endParaRPr lang="pt-PT" dirty="0"/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5481638" y="593725"/>
            <a:ext cx="2308225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32" name="Equation" r:id="rId4" imgW="1384200" imgH="215640" progId="Equation.3">
                    <p:embed/>
                  </p:oleObj>
                </mc:Choice>
                <mc:Fallback>
                  <p:oleObj name="Equation" r:id="rId4" imgW="13842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1638" y="593725"/>
                          <a:ext cx="2308225" cy="360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5834604" y="908719"/>
            <a:ext cx="2511767" cy="1575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33" name="Equation" r:id="rId6" imgW="1498320" imgH="939600" progId="Equation.3">
                    <p:embed/>
                  </p:oleObj>
                </mc:Choice>
                <mc:Fallback>
                  <p:oleObj name="Equation" r:id="rId6" imgW="1498320" imgH="93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34604" y="908719"/>
                          <a:ext cx="2511767" cy="15751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8369701" y="774145"/>
              <a:ext cx="567784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PT" dirty="0" smtClean="0"/>
                <a:t>(R1)</a:t>
              </a:r>
            </a:p>
            <a:p>
              <a:pPr>
                <a:lnSpc>
                  <a:spcPct val="150000"/>
                </a:lnSpc>
              </a:pPr>
              <a:r>
                <a:rPr lang="pt-PT" dirty="0" smtClean="0"/>
                <a:t>(R2)</a:t>
              </a:r>
            </a:p>
            <a:p>
              <a:pPr>
                <a:lnSpc>
                  <a:spcPct val="150000"/>
                </a:lnSpc>
              </a:pPr>
              <a:r>
                <a:rPr lang="pt-PT" dirty="0" smtClean="0"/>
                <a:t>(R3)</a:t>
              </a:r>
              <a:endParaRPr lang="pt-PT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5751131" y="3862789"/>
            <a:ext cx="3285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The optimal solution is achieved in the intersection R2/R3.</a:t>
            </a:r>
            <a:endParaRPr lang="pt-PT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059058"/>
              </p:ext>
            </p:extLst>
          </p:nvPr>
        </p:nvGraphicFramePr>
        <p:xfrm>
          <a:off x="5878779" y="4626995"/>
          <a:ext cx="3148716" cy="1022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4" name="Equation" r:id="rId8" imgW="1485720" imgH="482400" progId="Equation.3">
                  <p:embed/>
                </p:oleObj>
              </mc:Choice>
              <mc:Fallback>
                <p:oleObj name="Equation" r:id="rId8" imgW="14857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779" y="4626995"/>
                        <a:ext cx="3148716" cy="10226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79092"/>
              </p:ext>
            </p:extLst>
          </p:nvPr>
        </p:nvGraphicFramePr>
        <p:xfrm>
          <a:off x="4050159" y="5489575"/>
          <a:ext cx="3778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5" name="Equation" r:id="rId10" imgW="152280" imgH="215640" progId="Equation.3">
                  <p:embed/>
                </p:oleObj>
              </mc:Choice>
              <mc:Fallback>
                <p:oleObj name="Equation" r:id="rId10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0159" y="5489575"/>
                        <a:ext cx="377825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259104"/>
              </p:ext>
            </p:extLst>
          </p:nvPr>
        </p:nvGraphicFramePr>
        <p:xfrm>
          <a:off x="452884" y="1754188"/>
          <a:ext cx="4079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6" name="Equation" r:id="rId12" imgW="164880" imgH="215640" progId="Equation.3">
                  <p:embed/>
                </p:oleObj>
              </mc:Choice>
              <mc:Fallback>
                <p:oleObj name="Equation" r:id="rId12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884" y="1754188"/>
                        <a:ext cx="407988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986149" y="314079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R2</a:t>
            </a:r>
            <a:endParaRPr lang="pt-PT" dirty="0"/>
          </a:p>
        </p:txBody>
      </p:sp>
      <p:sp>
        <p:nvSpPr>
          <p:cNvPr id="22" name="TextBox 21"/>
          <p:cNvSpPr txBox="1"/>
          <p:nvPr/>
        </p:nvSpPr>
        <p:spPr>
          <a:xfrm>
            <a:off x="2087944" y="387017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R3</a:t>
            </a:r>
            <a:endParaRPr lang="pt-PT" dirty="0"/>
          </a:p>
        </p:txBody>
      </p:sp>
      <p:cxnSp>
        <p:nvCxnSpPr>
          <p:cNvPr id="26" name="Straight Connector 25"/>
          <p:cNvCxnSpPr/>
          <p:nvPr/>
        </p:nvCxnSpPr>
        <p:spPr>
          <a:xfrm rot="16200000" flipV="1">
            <a:off x="940319" y="3037579"/>
            <a:ext cx="1755195" cy="12601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V="1">
            <a:off x="1007824" y="2790051"/>
            <a:ext cx="1575177" cy="1575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>
            <a:off x="1007824" y="2880061"/>
            <a:ext cx="1620180" cy="13951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11599"/>
              </p:ext>
            </p:extLst>
          </p:nvPr>
        </p:nvGraphicFramePr>
        <p:xfrm>
          <a:off x="2671763" y="1196975"/>
          <a:ext cx="139541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7" name="Equation" r:id="rId14" imgW="838080" imgH="215640" progId="Equation.3">
                  <p:embed/>
                </p:oleObj>
              </mc:Choice>
              <mc:Fallback>
                <p:oleObj name="Equation" r:id="rId14" imgW="838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763" y="1196975"/>
                        <a:ext cx="1395412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2526663" y="1700638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slope</a:t>
            </a:r>
            <a:endParaRPr lang="pt-PT" dirty="0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3120"/>
              </p:ext>
            </p:extLst>
          </p:nvPr>
        </p:nvGraphicFramePr>
        <p:xfrm>
          <a:off x="1222822" y="1547813"/>
          <a:ext cx="109537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8" name="Equation" r:id="rId16" imgW="736560" imgH="431640" progId="Equation.3">
                  <p:embed/>
                </p:oleObj>
              </mc:Choice>
              <mc:Fallback>
                <p:oleObj name="Equation" r:id="rId16" imgW="736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822" y="1547813"/>
                        <a:ext cx="1095375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val 43"/>
          <p:cNvSpPr/>
          <p:nvPr/>
        </p:nvSpPr>
        <p:spPr>
          <a:xfrm>
            <a:off x="1637894" y="1439900"/>
            <a:ext cx="450050" cy="900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angle 44"/>
          <p:cNvSpPr/>
          <p:nvPr/>
        </p:nvSpPr>
        <p:spPr>
          <a:xfrm>
            <a:off x="1547664" y="5959733"/>
            <a:ext cx="112242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/>
              <a:t>(R3) </a:t>
            </a:r>
            <a:r>
              <a:rPr lang="pt-PT" dirty="0" err="1" smtClean="0"/>
              <a:t>slope</a:t>
            </a:r>
            <a:endParaRPr lang="pt-PT" dirty="0" smtClean="0"/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159644"/>
              </p:ext>
            </p:extLst>
          </p:nvPr>
        </p:nvGraphicFramePr>
        <p:xfrm>
          <a:off x="2747079" y="5972808"/>
          <a:ext cx="1019175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9" name="Equation" r:id="rId18" imgW="685800" imgH="393480" progId="Equation.3">
                  <p:embed/>
                </p:oleObj>
              </mc:Choice>
              <mc:Fallback>
                <p:oleObj name="Equation" r:id="rId18" imgW="685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079" y="5972808"/>
                        <a:ext cx="1019175" cy="585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Oval 46"/>
          <p:cNvSpPr/>
          <p:nvPr/>
        </p:nvSpPr>
        <p:spPr>
          <a:xfrm>
            <a:off x="3257854" y="5814265"/>
            <a:ext cx="315036" cy="8550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48" name="Object 11"/>
          <p:cNvGraphicFramePr>
            <a:graphicFrameLocks noChangeAspect="1"/>
          </p:cNvGraphicFramePr>
          <p:nvPr/>
        </p:nvGraphicFramePr>
        <p:xfrm>
          <a:off x="5507038" y="5784850"/>
          <a:ext cx="105727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0" name="Equation" r:id="rId20" imgW="711000" imgH="431640" progId="Equation.3">
                  <p:embed/>
                </p:oleObj>
              </mc:Choice>
              <mc:Fallback>
                <p:oleObj name="Equation" r:id="rId20" imgW="711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7038" y="5784850"/>
                        <a:ext cx="1057275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914317"/>
              </p:ext>
            </p:extLst>
          </p:nvPr>
        </p:nvGraphicFramePr>
        <p:xfrm>
          <a:off x="6721460" y="5900738"/>
          <a:ext cx="1057275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1" name="Equation" r:id="rId22" imgW="660240" imgH="215640" progId="Equation.3">
                  <p:embed/>
                </p:oleObj>
              </mc:Choice>
              <mc:Fallback>
                <p:oleObj name="Equation" r:id="rId22" imgW="660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1460" y="5900738"/>
                        <a:ext cx="1057275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0" name="Object 12"/>
          <p:cNvGraphicFramePr>
            <a:graphicFrameLocks noChangeAspect="1"/>
          </p:cNvGraphicFramePr>
          <p:nvPr/>
        </p:nvGraphicFramePr>
        <p:xfrm>
          <a:off x="8153400" y="5927725"/>
          <a:ext cx="64135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2" name="Equation" r:id="rId24" imgW="406080" imgH="215640" progId="Equation.3">
                  <p:embed/>
                </p:oleObj>
              </mc:Choice>
              <mc:Fallback>
                <p:oleObj name="Equation" r:id="rId24" imgW="406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5927725"/>
                        <a:ext cx="641350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561052"/>
              </p:ext>
            </p:extLst>
          </p:nvPr>
        </p:nvGraphicFramePr>
        <p:xfrm>
          <a:off x="7826170" y="6039290"/>
          <a:ext cx="2159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3" name="Equation" r:id="rId26" imgW="215640" imgH="152280" progId="Equation.3">
                  <p:embed/>
                </p:oleObj>
              </mc:Choice>
              <mc:Fallback>
                <p:oleObj name="Equation" r:id="rId26" imgW="2156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170" y="6039290"/>
                        <a:ext cx="21590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433556"/>
              </p:ext>
            </p:extLst>
          </p:nvPr>
        </p:nvGraphicFramePr>
        <p:xfrm>
          <a:off x="6533725" y="6039290"/>
          <a:ext cx="2159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4" name="Equation" r:id="rId28" imgW="215640" imgH="152280" progId="Equation.3">
                  <p:embed/>
                </p:oleObj>
              </mc:Choice>
              <mc:Fallback>
                <p:oleObj name="Equation" r:id="rId28" imgW="2156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3725" y="6039290"/>
                        <a:ext cx="21590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7"/>
          <p:cNvSpPr txBox="1">
            <a:spLocks noChangeArrowheads="1"/>
          </p:cNvSpPr>
          <p:nvPr/>
        </p:nvSpPr>
        <p:spPr>
          <a:xfrm>
            <a:off x="179512" y="476672"/>
            <a:ext cx="4176464" cy="66992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pt-P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Sensitivity</a:t>
            </a:r>
            <a:r>
              <a:rPr lang="pt-P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Analysis</a:t>
            </a:r>
            <a:r>
              <a:rPr lang="pt-P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of </a:t>
            </a:r>
            <a:r>
              <a:rPr lang="pt-P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OF</a:t>
            </a:r>
            <a:r>
              <a:rPr lang="pt-P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coeff</a:t>
            </a:r>
            <a:r>
              <a:rPr lang="pt-P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.</a:t>
            </a:r>
            <a:endParaRPr lang="pt-PT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09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 animBg="1"/>
      <p:bldP spid="45" grpId="0"/>
      <p:bldP spid="4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 l="21429" t="32850" r="35259" b="15401"/>
          <a:stretch>
            <a:fillRect/>
          </a:stretch>
        </p:blipFill>
        <p:spPr bwMode="auto">
          <a:xfrm>
            <a:off x="836585" y="1263210"/>
            <a:ext cx="6660740" cy="517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166956" y="2793381"/>
            <a:ext cx="1260140" cy="11701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886639"/>
              </p:ext>
            </p:extLst>
          </p:nvPr>
        </p:nvGraphicFramePr>
        <p:xfrm>
          <a:off x="5607115" y="2919025"/>
          <a:ext cx="159226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4" name="Equation" r:id="rId4" imgW="1117440" imgH="215640" progId="Equation.3">
                  <p:embed/>
                </p:oleObj>
              </mc:Choice>
              <mc:Fallback>
                <p:oleObj name="Equation" r:id="rId4" imgW="1117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115" y="2919025"/>
                        <a:ext cx="1592263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967209"/>
              </p:ext>
            </p:extLst>
          </p:nvPr>
        </p:nvGraphicFramePr>
        <p:xfrm>
          <a:off x="5617529" y="3198425"/>
          <a:ext cx="12255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5" name="Equation" r:id="rId6" imgW="850680" imgH="215640" progId="Equation.3">
                  <p:embed/>
                </p:oleObj>
              </mc:Choice>
              <mc:Fallback>
                <p:oleObj name="Equation" r:id="rId6" imgW="850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7529" y="3198425"/>
                        <a:ext cx="122555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82946"/>
              </p:ext>
            </p:extLst>
          </p:nvPr>
        </p:nvGraphicFramePr>
        <p:xfrm>
          <a:off x="5656225" y="1937550"/>
          <a:ext cx="16160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6" name="Equation" r:id="rId8" imgW="723600" imgH="215640" progId="Equation.3">
                  <p:embed/>
                </p:oleObj>
              </mc:Choice>
              <mc:Fallback>
                <p:oleObj name="Equation" r:id="rId8" imgW="723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225" y="1937550"/>
                        <a:ext cx="1616075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462208"/>
              </p:ext>
            </p:extLst>
          </p:nvPr>
        </p:nvGraphicFramePr>
        <p:xfrm>
          <a:off x="6149757" y="2388335"/>
          <a:ext cx="8223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7" name="Equation" r:id="rId10" imgW="406080" imgH="215640" progId="Equation.3">
                  <p:embed/>
                </p:oleObj>
              </mc:Choice>
              <mc:Fallback>
                <p:oleObj name="Equation" r:id="rId10" imgW="406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9757" y="2388335"/>
                        <a:ext cx="822325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5654702" y="1938285"/>
            <a:ext cx="1575175" cy="945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179512" y="476672"/>
            <a:ext cx="4176464" cy="66992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pt-P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Sensitivity</a:t>
            </a:r>
            <a:r>
              <a:rPr lang="pt-P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Analysis</a:t>
            </a:r>
            <a:r>
              <a:rPr lang="pt-P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of </a:t>
            </a:r>
            <a:r>
              <a:rPr lang="pt-P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OF</a:t>
            </a:r>
            <a:r>
              <a:rPr lang="pt-P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coeff</a:t>
            </a:r>
            <a:r>
              <a:rPr lang="pt-P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.</a:t>
            </a:r>
            <a:endParaRPr lang="pt-PT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80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17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17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pt-PT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Aditional constraint</a:t>
            </a:r>
          </a:p>
          <a:p>
            <a:endParaRPr lang="pt-PT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r>
              <a:rPr lang="pt-PT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New variable</a:t>
            </a:r>
            <a:endParaRPr lang="pt-PT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179512" y="476672"/>
            <a:ext cx="4176464" cy="66992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pt-P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Sensitivity</a:t>
            </a:r>
            <a:r>
              <a:rPr lang="pt-P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Analysis</a:t>
            </a:r>
            <a:endParaRPr lang="pt-PT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00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1165920" y="5522640"/>
            <a:ext cx="5334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318320" y="1255440"/>
            <a:ext cx="0" cy="441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089720" y="4608240"/>
            <a:ext cx="571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6948264" y="4427820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(R1)</a:t>
            </a:r>
            <a:endParaRPr lang="en-US" dirty="0"/>
          </a:p>
        </p:txBody>
      </p:sp>
      <p:cxnSp>
        <p:nvCxnSpPr>
          <p:cNvPr id="115" name="Straight Connector 114"/>
          <p:cNvCxnSpPr/>
          <p:nvPr/>
        </p:nvCxnSpPr>
        <p:spPr>
          <a:xfrm flipH="1" flipV="1">
            <a:off x="1318320" y="2779440"/>
            <a:ext cx="1828800" cy="2743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1318320" y="3846240"/>
            <a:ext cx="563880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755576" y="2708920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(R2)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6948264" y="3573016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(R3)</a:t>
            </a:r>
            <a:endParaRPr lang="en-US" dirty="0"/>
          </a:p>
        </p:txBody>
      </p:sp>
      <p:cxnSp>
        <p:nvCxnSpPr>
          <p:cNvPr id="121" name="Straight Connector 120"/>
          <p:cNvCxnSpPr/>
          <p:nvPr/>
        </p:nvCxnSpPr>
        <p:spPr>
          <a:xfrm>
            <a:off x="1318320" y="5217840"/>
            <a:ext cx="914400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1132508" y="5421040"/>
            <a:ext cx="914400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623120" y="4151040"/>
            <a:ext cx="2133600" cy="1066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2317817" y="5490374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Z=2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2031273" y="5795972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Z=0</a:t>
            </a:r>
            <a:endParaRPr lang="en-US" dirty="0"/>
          </a:p>
        </p:txBody>
      </p:sp>
      <p:sp>
        <p:nvSpPr>
          <p:cNvPr id="129" name="Oval 128"/>
          <p:cNvSpPr/>
          <p:nvPr/>
        </p:nvSpPr>
        <p:spPr>
          <a:xfrm>
            <a:off x="2504976" y="4564236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/>
          <p:cNvSpPr txBox="1"/>
          <p:nvPr/>
        </p:nvSpPr>
        <p:spPr>
          <a:xfrm>
            <a:off x="6237185" y="53625"/>
            <a:ext cx="1233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Prototype2</a:t>
            </a:r>
            <a:endParaRPr lang="pt-PT" dirty="0"/>
          </a:p>
        </p:txBody>
      </p:sp>
      <p:graphicFrame>
        <p:nvGraphicFramePr>
          <p:cNvPr id="131" name="Object 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489066"/>
              </p:ext>
            </p:extLst>
          </p:nvPr>
        </p:nvGraphicFramePr>
        <p:xfrm>
          <a:off x="5586413" y="593725"/>
          <a:ext cx="20955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6" name="Equation" r:id="rId3" imgW="1257120" imgH="215640" progId="Equation.3">
                  <p:embed/>
                </p:oleObj>
              </mc:Choice>
              <mc:Fallback>
                <p:oleObj name="Equation" r:id="rId3" imgW="1257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6413" y="593725"/>
                        <a:ext cx="2095500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" name="Object 1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954392"/>
              </p:ext>
            </p:extLst>
          </p:nvPr>
        </p:nvGraphicFramePr>
        <p:xfrm>
          <a:off x="5834063" y="908050"/>
          <a:ext cx="2513012" cy="157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7" name="Equation" r:id="rId5" imgW="1498320" imgH="939600" progId="Equation.3">
                  <p:embed/>
                </p:oleObj>
              </mc:Choice>
              <mc:Fallback>
                <p:oleObj name="Equation" r:id="rId5" imgW="149832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4063" y="908050"/>
                        <a:ext cx="2513012" cy="157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" name="TextBox 132"/>
          <p:cNvSpPr txBox="1"/>
          <p:nvPr/>
        </p:nvSpPr>
        <p:spPr>
          <a:xfrm>
            <a:off x="8369701" y="774145"/>
            <a:ext cx="56778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/>
              <a:t>(R1)</a:t>
            </a:r>
          </a:p>
          <a:p>
            <a:pPr>
              <a:lnSpc>
                <a:spcPct val="150000"/>
              </a:lnSpc>
            </a:pPr>
            <a:r>
              <a:rPr lang="pt-PT" dirty="0" smtClean="0"/>
              <a:t>(R2)</a:t>
            </a:r>
          </a:p>
          <a:p>
            <a:pPr>
              <a:lnSpc>
                <a:spcPct val="150000"/>
              </a:lnSpc>
            </a:pPr>
            <a:r>
              <a:rPr lang="pt-PT" dirty="0" smtClean="0"/>
              <a:t>(R3)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6042720" y="5735648"/>
                <a:ext cx="6125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PT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720" y="5735648"/>
                <a:ext cx="612540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806423" y="1223174"/>
                <a:ext cx="620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PT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23" y="1223174"/>
                <a:ext cx="620811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4063304" y="3095908"/>
                <a:ext cx="27115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pt-PT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PT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pt-PT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pt-PT" b="0" i="1" smtClean="0">
                        <a:latin typeface="Cambria Math"/>
                      </a:rPr>
                      <m:t>=4;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pt-PT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PT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pt-PT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pt-PT" i="1">
                        <a:latin typeface="Cambria Math"/>
                      </a:rPr>
                      <m:t>=</m:t>
                    </m:r>
                    <m:r>
                      <a:rPr lang="pt-PT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dirty="0" smtClean="0"/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pt-PT" b="0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pt-PT" b="0" i="1" dirty="0" smtClean="0">
                        <a:latin typeface="Cambria Math"/>
                      </a:rPr>
                      <m:t>=10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304" y="3095908"/>
                <a:ext cx="2711576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16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>
          <a:xfrm>
            <a:off x="7010400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6CE86-45F0-4585-9543-30263EBBB2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itchFamily="34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179512" y="429469"/>
            <a:ext cx="4176464" cy="66992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pt-PT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Duality</a:t>
            </a:r>
            <a:r>
              <a:rPr lang="pt-P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  <a:r>
              <a:rPr lang="pt-PT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and</a:t>
            </a:r>
            <a:r>
              <a:rPr lang="pt-P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  <a:r>
              <a:rPr lang="pt-PT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sensitivity</a:t>
            </a:r>
            <a:r>
              <a:rPr lang="pt-P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  <a:r>
              <a:rPr lang="pt-PT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Analysis</a:t>
            </a:r>
            <a:endParaRPr kumimoji="0" lang="pt-PT" sz="28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755576" y="1628800"/>
            <a:ext cx="770485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990000"/>
                </a:solidFill>
                <a:latin typeface="Franklin Gothic Book" pitchFamily="34" charset="0"/>
              </a:rPr>
              <a:t>3. </a:t>
            </a:r>
            <a:r>
              <a:rPr lang="pt-PT" b="1" dirty="0" err="1" smtClean="0">
                <a:solidFill>
                  <a:srgbClr val="990000"/>
                </a:solidFill>
                <a:latin typeface="Franklin Gothic Book" pitchFamily="34" charset="0"/>
              </a:rPr>
              <a:t>Duality</a:t>
            </a:r>
            <a:r>
              <a:rPr lang="pt-PT" b="1" dirty="0" smtClean="0">
                <a:solidFill>
                  <a:srgbClr val="990000"/>
                </a:solidFill>
                <a:latin typeface="Franklin Gothic Book" pitchFamily="34" charset="0"/>
              </a:rPr>
              <a:t> </a:t>
            </a:r>
            <a:r>
              <a:rPr lang="pt-PT" b="1" dirty="0" err="1" smtClean="0">
                <a:solidFill>
                  <a:srgbClr val="990000"/>
                </a:solidFill>
                <a:latin typeface="Franklin Gothic Book" pitchFamily="34" charset="0"/>
              </a:rPr>
              <a:t>and</a:t>
            </a:r>
            <a:r>
              <a:rPr lang="pt-PT" b="1" dirty="0" smtClean="0">
                <a:solidFill>
                  <a:srgbClr val="990000"/>
                </a:solidFill>
                <a:latin typeface="Franklin Gothic Book" pitchFamily="34" charset="0"/>
              </a:rPr>
              <a:t> </a:t>
            </a:r>
            <a:r>
              <a:rPr lang="pt-PT" b="1" dirty="0" err="1" smtClean="0">
                <a:solidFill>
                  <a:srgbClr val="990000"/>
                </a:solidFill>
                <a:latin typeface="Franklin Gothic Book" pitchFamily="34" charset="0"/>
              </a:rPr>
              <a:t>sensitivity</a:t>
            </a:r>
            <a:r>
              <a:rPr lang="pt-PT" b="1" dirty="0" smtClean="0">
                <a:solidFill>
                  <a:srgbClr val="990000"/>
                </a:solidFill>
                <a:latin typeface="Franklin Gothic Book" pitchFamily="34" charset="0"/>
              </a:rPr>
              <a:t> </a:t>
            </a:r>
            <a:r>
              <a:rPr lang="pt-PT" b="1" dirty="0" err="1" smtClean="0">
                <a:solidFill>
                  <a:srgbClr val="990000"/>
                </a:solidFill>
                <a:latin typeface="Franklin Gothic Book" pitchFamily="34" charset="0"/>
              </a:rPr>
              <a:t>Analysis</a:t>
            </a:r>
            <a:r>
              <a:rPr lang="pt-PT" dirty="0">
                <a:latin typeface="Franklin Gothic Book" pitchFamily="34" charset="0"/>
              </a:rPr>
              <a:t/>
            </a:r>
            <a:br>
              <a:rPr lang="pt-PT" dirty="0">
                <a:latin typeface="Franklin Gothic Book" pitchFamily="34" charset="0"/>
              </a:rPr>
            </a:br>
            <a:endParaRPr lang="pt-PT" dirty="0" smtClean="0">
              <a:latin typeface="Franklin Gothic Book" pitchFamily="34" charset="0"/>
            </a:endParaRPr>
          </a:p>
          <a:p>
            <a:r>
              <a:rPr lang="pt-PT" sz="1600" dirty="0" smtClean="0">
                <a:solidFill>
                  <a:srgbClr val="990000"/>
                </a:solidFill>
                <a:latin typeface="Franklin Gothic Book" pitchFamily="34" charset="0"/>
              </a:rPr>
              <a:t>3.1</a:t>
            </a:r>
            <a:r>
              <a:rPr lang="pt-PT" sz="1600" dirty="0" smtClean="0">
                <a:latin typeface="Franklin Gothic Book" pitchFamily="34" charset="0"/>
              </a:rPr>
              <a:t> </a:t>
            </a:r>
            <a:r>
              <a:rPr lang="pt-PT" sz="1600" dirty="0" err="1">
                <a:latin typeface="Franklin Gothic Book" pitchFamily="34" charset="0"/>
              </a:rPr>
              <a:t>Introduction</a:t>
            </a:r>
            <a:r>
              <a:rPr lang="pt-PT" sz="1600" dirty="0">
                <a:latin typeface="Franklin Gothic Book" pitchFamily="34" charset="0"/>
              </a:rPr>
              <a:t> </a:t>
            </a:r>
            <a:br>
              <a:rPr lang="pt-PT" sz="1600" dirty="0">
                <a:latin typeface="Franklin Gothic Book" pitchFamily="34" charset="0"/>
              </a:rPr>
            </a:br>
            <a:endParaRPr lang="pt-PT" sz="1600" dirty="0" smtClean="0">
              <a:latin typeface="Franklin Gothic Book" pitchFamily="34" charset="0"/>
            </a:endParaRPr>
          </a:p>
          <a:p>
            <a:r>
              <a:rPr lang="pt-PT" sz="1600" dirty="0">
                <a:solidFill>
                  <a:srgbClr val="990000"/>
                </a:solidFill>
                <a:latin typeface="Franklin Gothic Book" pitchFamily="34" charset="0"/>
              </a:rPr>
              <a:t>3</a:t>
            </a:r>
            <a:r>
              <a:rPr lang="pt-PT" sz="1600" dirty="0" smtClean="0">
                <a:solidFill>
                  <a:srgbClr val="990000"/>
                </a:solidFill>
                <a:latin typeface="Franklin Gothic Book" pitchFamily="34" charset="0"/>
              </a:rPr>
              <a:t>.2 </a:t>
            </a:r>
            <a:r>
              <a:rPr lang="pt-PT" sz="1600" dirty="0" err="1" smtClean="0">
                <a:latin typeface="Franklin Gothic Book" pitchFamily="34" charset="0"/>
              </a:rPr>
              <a:t>Duality</a:t>
            </a:r>
            <a:r>
              <a:rPr lang="pt-PT" sz="1600" dirty="0">
                <a:latin typeface="Franklin Gothic Book" pitchFamily="34" charset="0"/>
              </a:rPr>
              <a:t/>
            </a:r>
            <a:br>
              <a:rPr lang="pt-PT" sz="1600" dirty="0">
                <a:latin typeface="Franklin Gothic Book" pitchFamily="34" charset="0"/>
              </a:rPr>
            </a:br>
            <a:endParaRPr lang="pt-PT" sz="1600" dirty="0" smtClean="0">
              <a:latin typeface="Franklin Gothic Book" pitchFamily="34" charset="0"/>
            </a:endParaRPr>
          </a:p>
          <a:p>
            <a:r>
              <a:rPr lang="pt-PT" sz="1600" dirty="0">
                <a:solidFill>
                  <a:srgbClr val="990000"/>
                </a:solidFill>
                <a:latin typeface="Franklin Gothic Book" pitchFamily="34" charset="0"/>
              </a:rPr>
              <a:t>3</a:t>
            </a:r>
            <a:r>
              <a:rPr lang="pt-PT" sz="1600" dirty="0" smtClean="0">
                <a:solidFill>
                  <a:srgbClr val="990000"/>
                </a:solidFill>
                <a:latin typeface="Franklin Gothic Book" pitchFamily="34" charset="0"/>
              </a:rPr>
              <a:t>.3 </a:t>
            </a:r>
            <a:r>
              <a:rPr lang="pt-PT" sz="1600" dirty="0" err="1" smtClean="0">
                <a:latin typeface="Franklin Gothic Book" pitchFamily="34" charset="0"/>
              </a:rPr>
              <a:t>Economic</a:t>
            </a:r>
            <a:r>
              <a:rPr lang="pt-PT" sz="1600" dirty="0" smtClean="0">
                <a:latin typeface="Franklin Gothic Book" pitchFamily="34" charset="0"/>
              </a:rPr>
              <a:t> </a:t>
            </a:r>
            <a:r>
              <a:rPr lang="pt-PT" sz="1600" dirty="0" err="1">
                <a:latin typeface="Franklin Gothic Book" pitchFamily="34" charset="0"/>
              </a:rPr>
              <a:t>I</a:t>
            </a:r>
            <a:r>
              <a:rPr lang="pt-PT" sz="1600" dirty="0" err="1" smtClean="0">
                <a:latin typeface="Franklin Gothic Book" pitchFamily="34" charset="0"/>
              </a:rPr>
              <a:t>nterpretation</a:t>
            </a:r>
            <a:r>
              <a:rPr lang="pt-PT" sz="1600" dirty="0" smtClean="0">
                <a:latin typeface="Franklin Gothic Book" pitchFamily="34" charset="0"/>
              </a:rPr>
              <a:t> of </a:t>
            </a:r>
            <a:r>
              <a:rPr lang="pt-PT" sz="1600" dirty="0" err="1" smtClean="0">
                <a:latin typeface="Franklin Gothic Book" pitchFamily="34" charset="0"/>
              </a:rPr>
              <a:t>Duality</a:t>
            </a:r>
            <a:r>
              <a:rPr lang="pt-PT" sz="1600" dirty="0" smtClean="0">
                <a:latin typeface="Franklin Gothic Book" pitchFamily="34" charset="0"/>
              </a:rPr>
              <a:t>. </a:t>
            </a:r>
            <a:r>
              <a:rPr lang="pt-PT" sz="1600" dirty="0" err="1" smtClean="0">
                <a:latin typeface="Franklin Gothic Book" pitchFamily="34" charset="0"/>
              </a:rPr>
              <a:t>Shadow</a:t>
            </a:r>
            <a:r>
              <a:rPr lang="pt-PT" sz="1600" dirty="0" smtClean="0">
                <a:latin typeface="Franklin Gothic Book" pitchFamily="34" charset="0"/>
              </a:rPr>
              <a:t> </a:t>
            </a:r>
            <a:r>
              <a:rPr lang="pt-PT" sz="1600" dirty="0" err="1" smtClean="0">
                <a:latin typeface="Franklin Gothic Book" pitchFamily="34" charset="0"/>
              </a:rPr>
              <a:t>Prices</a:t>
            </a:r>
            <a:r>
              <a:rPr lang="pt-PT" sz="1600" dirty="0" smtClean="0">
                <a:latin typeface="Franklin Gothic Book" pitchFamily="34" charset="0"/>
              </a:rPr>
              <a:t>. </a:t>
            </a:r>
            <a:r>
              <a:rPr lang="pt-PT" sz="1600" dirty="0" err="1" smtClean="0">
                <a:latin typeface="Franklin Gothic Book" pitchFamily="34" charset="0"/>
              </a:rPr>
              <a:t>Primal</a:t>
            </a:r>
            <a:r>
              <a:rPr lang="pt-PT" sz="1600" dirty="0" smtClean="0">
                <a:latin typeface="Franklin Gothic Book" pitchFamily="34" charset="0"/>
              </a:rPr>
              <a:t>-Dual </a:t>
            </a:r>
            <a:r>
              <a:rPr lang="pt-PT" sz="1600" dirty="0" err="1" smtClean="0">
                <a:latin typeface="Franklin Gothic Book" pitchFamily="34" charset="0"/>
              </a:rPr>
              <a:t>Relations</a:t>
            </a:r>
            <a:endParaRPr lang="pt-PT" sz="1600" dirty="0" smtClean="0">
              <a:latin typeface="Franklin Gothic Book" pitchFamily="34" charset="0"/>
            </a:endParaRPr>
          </a:p>
          <a:p>
            <a:endParaRPr lang="pt-PT" sz="1600" dirty="0">
              <a:latin typeface="Franklin Gothic Book" pitchFamily="34" charset="0"/>
            </a:endParaRPr>
          </a:p>
          <a:p>
            <a:r>
              <a:rPr lang="pt-PT" sz="1600" dirty="0" smtClean="0">
                <a:solidFill>
                  <a:srgbClr val="990000"/>
                </a:solidFill>
                <a:latin typeface="Franklin Gothic Book" pitchFamily="34" charset="0"/>
              </a:rPr>
              <a:t>3.4 </a:t>
            </a:r>
            <a:r>
              <a:rPr lang="pt-PT" sz="1600" dirty="0" err="1" smtClean="0">
                <a:latin typeface="Franklin Gothic Book" pitchFamily="34" charset="0"/>
              </a:rPr>
              <a:t>Sensitivity</a:t>
            </a:r>
            <a:r>
              <a:rPr lang="pt-PT" sz="1600" dirty="0" smtClean="0">
                <a:latin typeface="Franklin Gothic Book" pitchFamily="34" charset="0"/>
              </a:rPr>
              <a:t> </a:t>
            </a:r>
            <a:r>
              <a:rPr lang="pt-PT" sz="1600" dirty="0" err="1" smtClean="0">
                <a:latin typeface="Franklin Gothic Book" pitchFamily="34" charset="0"/>
              </a:rPr>
              <a:t>Analysis</a:t>
            </a:r>
            <a:endParaRPr lang="pt-PT" sz="1600" dirty="0" smtClean="0">
              <a:latin typeface="Franklin Gothic Book" pitchFamily="34" charset="0"/>
            </a:endParaRPr>
          </a:p>
          <a:p>
            <a:endParaRPr lang="pt-PT" sz="1600" dirty="0">
              <a:latin typeface="Franklin Gothic Book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1600" dirty="0" err="1" smtClean="0">
                <a:latin typeface="Franklin Gothic Book" pitchFamily="34" charset="0"/>
              </a:rPr>
              <a:t>Changes</a:t>
            </a:r>
            <a:r>
              <a:rPr lang="pt-PT" sz="1600" dirty="0" smtClean="0">
                <a:latin typeface="Franklin Gothic Book" pitchFamily="34" charset="0"/>
              </a:rPr>
              <a:t> in </a:t>
            </a:r>
            <a:r>
              <a:rPr lang="pt-PT" sz="1600" dirty="0" err="1" smtClean="0">
                <a:latin typeface="Franklin Gothic Book" pitchFamily="34" charset="0"/>
              </a:rPr>
              <a:t>the</a:t>
            </a:r>
            <a:r>
              <a:rPr lang="pt-PT" sz="1600" dirty="0" smtClean="0">
                <a:latin typeface="Franklin Gothic Book" pitchFamily="34" charset="0"/>
              </a:rPr>
              <a:t> </a:t>
            </a:r>
            <a:r>
              <a:rPr lang="pt-PT" sz="1600" dirty="0" err="1" smtClean="0">
                <a:latin typeface="Franklin Gothic Book" pitchFamily="34" charset="0"/>
              </a:rPr>
              <a:t>Right-Hand</a:t>
            </a:r>
            <a:r>
              <a:rPr lang="pt-PT" sz="1600" dirty="0" smtClean="0">
                <a:latin typeface="Franklin Gothic Book" pitchFamily="34" charset="0"/>
              </a:rPr>
              <a:t> </a:t>
            </a:r>
            <a:r>
              <a:rPr lang="pt-PT" sz="1600" dirty="0" err="1" smtClean="0">
                <a:latin typeface="Franklin Gothic Book" pitchFamily="34" charset="0"/>
              </a:rPr>
              <a:t>Sides</a:t>
            </a:r>
            <a:r>
              <a:rPr lang="pt-PT" sz="1600" dirty="0" smtClean="0">
                <a:latin typeface="Franklin Gothic Book" pitchFamily="34" charset="0"/>
              </a:rPr>
              <a:t> of </a:t>
            </a:r>
            <a:r>
              <a:rPr lang="pt-PT" sz="1600" dirty="0" err="1" smtClean="0">
                <a:latin typeface="Franklin Gothic Book" pitchFamily="34" charset="0"/>
              </a:rPr>
              <a:t>the</a:t>
            </a:r>
            <a:r>
              <a:rPr lang="pt-PT" sz="1600" dirty="0" smtClean="0">
                <a:latin typeface="Franklin Gothic Book" pitchFamily="34" charset="0"/>
              </a:rPr>
              <a:t> </a:t>
            </a:r>
            <a:r>
              <a:rPr lang="pt-PT" sz="1600" dirty="0" err="1" smtClean="0">
                <a:latin typeface="Franklin Gothic Book" pitchFamily="34" charset="0"/>
              </a:rPr>
              <a:t>Constraints</a:t>
            </a:r>
            <a:endParaRPr lang="pt-PT" sz="1600" dirty="0" smtClean="0">
              <a:latin typeface="Franklin Gothic Book" pitchFamily="34" charset="0"/>
            </a:endParaRPr>
          </a:p>
          <a:p>
            <a:pPr lvl="1"/>
            <a:endParaRPr lang="pt-PT" sz="1600" dirty="0" smtClean="0">
              <a:latin typeface="Franklin Gothic Book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latin typeface="Franklin Gothic Book" pitchFamily="34" charset="0"/>
              </a:rPr>
              <a:t>Changes</a:t>
            </a:r>
            <a:r>
              <a:rPr lang="pt-PT" sz="1600" dirty="0">
                <a:latin typeface="Franklin Gothic Book" pitchFamily="34" charset="0"/>
              </a:rPr>
              <a:t> in </a:t>
            </a:r>
            <a:r>
              <a:rPr lang="pt-PT" sz="1600" dirty="0" err="1">
                <a:latin typeface="Franklin Gothic Book" pitchFamily="34" charset="0"/>
              </a:rPr>
              <a:t>the</a:t>
            </a:r>
            <a:r>
              <a:rPr lang="pt-PT" sz="1600" dirty="0">
                <a:latin typeface="Franklin Gothic Book" pitchFamily="34" charset="0"/>
              </a:rPr>
              <a:t> </a:t>
            </a:r>
            <a:r>
              <a:rPr lang="pt-PT" sz="1600" dirty="0" err="1" smtClean="0">
                <a:latin typeface="Franklin Gothic Book" pitchFamily="34" charset="0"/>
              </a:rPr>
              <a:t>Coefficients</a:t>
            </a:r>
            <a:r>
              <a:rPr lang="pt-PT" sz="1600" dirty="0" smtClean="0">
                <a:latin typeface="Franklin Gothic Book" pitchFamily="34" charset="0"/>
              </a:rPr>
              <a:t> of </a:t>
            </a:r>
            <a:r>
              <a:rPr lang="pt-PT" sz="1600" dirty="0" err="1" smtClean="0">
                <a:latin typeface="Franklin Gothic Book" pitchFamily="34" charset="0"/>
              </a:rPr>
              <a:t>the</a:t>
            </a:r>
            <a:r>
              <a:rPr lang="pt-PT" sz="1600" dirty="0" smtClean="0">
                <a:latin typeface="Franklin Gothic Book" pitchFamily="34" charset="0"/>
              </a:rPr>
              <a:t> </a:t>
            </a:r>
            <a:r>
              <a:rPr lang="pt-PT" sz="1600" dirty="0" err="1" smtClean="0">
                <a:latin typeface="Franklin Gothic Book" pitchFamily="34" charset="0"/>
              </a:rPr>
              <a:t>Objective</a:t>
            </a:r>
            <a:r>
              <a:rPr lang="pt-PT" sz="1600" dirty="0" smtClean="0">
                <a:latin typeface="Franklin Gothic Book" pitchFamily="34" charset="0"/>
              </a:rPr>
              <a:t> </a:t>
            </a:r>
            <a:r>
              <a:rPr lang="pt-PT" sz="1600" dirty="0" err="1" smtClean="0">
                <a:latin typeface="Franklin Gothic Book" pitchFamily="34" charset="0"/>
              </a:rPr>
              <a:t>Function</a:t>
            </a:r>
            <a:endParaRPr lang="pt-PT" sz="1600" dirty="0">
              <a:latin typeface="Franklin Gothic Book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PT" sz="1600" dirty="0" smtClean="0">
              <a:latin typeface="Franklin Gothic Book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PT" sz="1600" dirty="0">
              <a:latin typeface="Franklin Gothic Book" pitchFamily="34" charset="0"/>
            </a:endParaRPr>
          </a:p>
          <a:p>
            <a:endParaRPr lang="pt-PT" sz="1600" dirty="0" smtClean="0">
              <a:latin typeface="Franklin Gothic Book" pitchFamily="34" charset="0"/>
            </a:endParaRPr>
          </a:p>
          <a:p>
            <a:endParaRPr lang="pt-PT" sz="1600" dirty="0" smtClean="0">
              <a:latin typeface="Franklin Gothic Book" pitchFamily="34" charset="0"/>
            </a:endParaRPr>
          </a:p>
          <a:p>
            <a:endParaRPr lang="pt-PT" sz="1600" dirty="0"/>
          </a:p>
          <a:p>
            <a:endParaRPr lang="pt-PT" dirty="0" smtClean="0"/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2916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10"/>
              <p:cNvSpPr>
                <a:spLocks noGrp="1"/>
              </p:cNvSpPr>
              <p:nvPr>
                <p:ph type="body" idx="13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PT" sz="1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PT" sz="1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PT" sz="1800" b="0" i="1" smtClean="0">
                        <a:latin typeface="Cambria Math"/>
                      </a:rPr>
                      <m:t>  −</m:t>
                    </m:r>
                    <m:r>
                      <m:rPr>
                        <m:sty m:val="p"/>
                      </m:rPr>
                      <a:rPr lang="pt-PT" sz="1800" b="0" i="0" smtClean="0">
                        <a:latin typeface="Cambria Math"/>
                      </a:rPr>
                      <m:t>no</m:t>
                    </m:r>
                    <m:r>
                      <a:rPr lang="pt-PT" sz="1800" b="0" i="0" smtClean="0">
                        <a:latin typeface="Cambria Math"/>
                      </a:rPr>
                      <m:t>. </m:t>
                    </m:r>
                    <m:r>
                      <m:rPr>
                        <m:sty m:val="p"/>
                      </m:rPr>
                      <a:rPr lang="pt-PT" sz="1800" b="0" i="0" smtClean="0">
                        <a:latin typeface="Cambria Math"/>
                      </a:rPr>
                      <m:t>batches</m:t>
                    </m:r>
                    <m:r>
                      <a:rPr lang="pt-PT" sz="1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pt-PT" sz="1800" b="0" i="0" smtClean="0">
                        <a:latin typeface="Cambria Math"/>
                      </a:rPr>
                      <m:t>of</m:t>
                    </m:r>
                    <m:r>
                      <a:rPr lang="pt-PT" sz="1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pt-PT" sz="1800" b="0" i="0" smtClean="0">
                        <a:latin typeface="Cambria Math"/>
                      </a:rPr>
                      <m:t>P</m:t>
                    </m:r>
                    <m:r>
                      <a:rPr lang="pt-PT" sz="1800" b="0" i="0" smtClean="0">
                        <a:latin typeface="Cambria Math"/>
                      </a:rPr>
                      <m:t>1 </m:t>
                    </m:r>
                    <m:r>
                      <m:rPr>
                        <m:sty m:val="p"/>
                      </m:rPr>
                      <a:rPr lang="pt-PT" sz="1800" b="0" i="0" smtClean="0">
                        <a:latin typeface="Cambria Math"/>
                      </a:rPr>
                      <m:t>produced</m:t>
                    </m:r>
                    <m:r>
                      <a:rPr lang="pt-PT" sz="1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pt-PT" sz="1800" b="0" i="0" smtClean="0">
                        <a:latin typeface="Cambria Math"/>
                      </a:rPr>
                      <m:t>per</m:t>
                    </m:r>
                    <m:r>
                      <a:rPr lang="pt-PT" sz="1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pt-PT" sz="1800" b="0" i="0" smtClean="0">
                        <a:latin typeface="Cambria Math"/>
                      </a:rPr>
                      <m:t>week</m:t>
                    </m:r>
                  </m:oMath>
                </a14:m>
                <a:r>
                  <a:rPr lang="en-US" dirty="0" smtClean="0"/>
                  <a:t>   </a:t>
                </a:r>
                <a:r>
                  <a:rPr lang="en-US" sz="1400" dirty="0" smtClean="0"/>
                  <a:t>(P1=8-foot glass door with aluminum framing)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sz="1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PT" sz="1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t-PT" sz="1800" i="1">
                        <a:latin typeface="Cambria Math"/>
                      </a:rPr>
                      <m:t>  −</m:t>
                    </m:r>
                    <m:r>
                      <m:rPr>
                        <m:sty m:val="p"/>
                      </m:rPr>
                      <a:rPr lang="pt-PT" sz="1800">
                        <a:latin typeface="Cambria Math"/>
                      </a:rPr>
                      <m:t>no</m:t>
                    </m:r>
                    <m:r>
                      <a:rPr lang="pt-PT" sz="1800">
                        <a:latin typeface="Cambria Math"/>
                      </a:rPr>
                      <m:t>. </m:t>
                    </m:r>
                    <m:r>
                      <m:rPr>
                        <m:sty m:val="p"/>
                      </m:rPr>
                      <a:rPr lang="pt-PT" sz="1800">
                        <a:latin typeface="Cambria Math"/>
                      </a:rPr>
                      <m:t>batches</m:t>
                    </m:r>
                    <m:r>
                      <a:rPr lang="pt-PT" sz="18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pt-PT" sz="1800">
                        <a:latin typeface="Cambria Math"/>
                      </a:rPr>
                      <m:t>of</m:t>
                    </m:r>
                    <m:r>
                      <a:rPr lang="pt-PT" sz="18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pt-PT" sz="1800">
                        <a:latin typeface="Cambria Math"/>
                      </a:rPr>
                      <m:t>P</m:t>
                    </m:r>
                    <m:r>
                      <a:rPr lang="pt-PT" sz="1800" b="0" i="0" smtClean="0">
                        <a:latin typeface="Cambria Math"/>
                      </a:rPr>
                      <m:t>2</m:t>
                    </m:r>
                    <m:r>
                      <a:rPr lang="pt-PT" sz="18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pt-PT" sz="1800">
                        <a:latin typeface="Cambria Math"/>
                      </a:rPr>
                      <m:t>produced</m:t>
                    </m:r>
                    <m:r>
                      <a:rPr lang="pt-PT" sz="18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pt-PT" sz="1800">
                        <a:latin typeface="Cambria Math"/>
                      </a:rPr>
                      <m:t>per</m:t>
                    </m:r>
                    <m:r>
                      <a:rPr lang="pt-PT" sz="18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pt-PT" sz="1800">
                        <a:latin typeface="Cambria Math"/>
                      </a:rPr>
                      <m:t>week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 </a:t>
                </a:r>
                <a:r>
                  <a:rPr lang="en-US" sz="1400" dirty="0" smtClean="0"/>
                  <a:t>(P2=4×6 foot double-hung wood framed window)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/>
                        </a:rPr>
                        <m:t>𝑀𝑎𝑥</m:t>
                      </m:r>
                      <m:r>
                        <a:rPr lang="pt-PT" sz="2400" b="0" i="1" smtClean="0">
                          <a:latin typeface="Cambria Math"/>
                        </a:rPr>
                        <m:t> </m:t>
                      </m:r>
                      <m:r>
                        <a:rPr lang="pt-PT" sz="2400" b="0" i="1" smtClean="0">
                          <a:latin typeface="Cambria Math"/>
                        </a:rPr>
                        <m:t>𝑍</m:t>
                      </m:r>
                      <m:r>
                        <a:rPr lang="pt-PT" sz="2400" b="0" i="1" smtClean="0">
                          <a:latin typeface="Cambria Math"/>
                        </a:rPr>
                        <m:t>=3</m:t>
                      </m:r>
                      <m:sSub>
                        <m:sSubPr>
                          <m:ctrlPr>
                            <a:rPr lang="pt-PT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PT" sz="2400" b="0" i="1" smtClean="0">
                          <a:latin typeface="Cambria Math"/>
                        </a:rPr>
                        <m:t>+5</m:t>
                      </m:r>
                      <m:sSub>
                        <m:sSubPr>
                          <m:ctrlPr>
                            <a:rPr lang="pt-PT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PT" sz="2400" i="1" dirty="0" smtClean="0">
                  <a:latin typeface="Cambria Math"/>
                </a:endParaRPr>
              </a:p>
              <a:p>
                <a:pPr lvl="1"/>
                <a:r>
                  <a:rPr lang="pt-PT" sz="2400" b="0" dirty="0" smtClean="0">
                    <a:solidFill>
                      <a:schemeClr val="tx1"/>
                    </a:solidFill>
                  </a:rPr>
                  <a:t>			         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𝑠</m:t>
                    </m:r>
                    <m:r>
                      <a:rPr lang="pt-PT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pt-PT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pt-PT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d>
                      <m:dPr>
                        <m:begChr m:val="{"/>
                        <m:endChr m:val=""/>
                        <m:ctrlPr>
                          <a:rPr lang="pt-P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PT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                </m:t>
                            </m:r>
                            <m:r>
                              <a:rPr lang="pt-PT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pt-PT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pt-PT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                2</m:t>
                            </m:r>
                            <m:sSub>
                              <m:sSubPr>
                                <m:ctrlPr>
                                  <a:rPr lang="pt-PT" sz="2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PT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PT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pt-PT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pt-PT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12</m:t>
                            </m:r>
                          </m:e>
                          <m:e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PT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pt-PT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  2</m:t>
                            </m:r>
                            <m:sSub>
                              <m:sSubPr>
                                <m:ctrlP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pt-PT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lang="pt-PT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pt-PT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18</m:t>
                            </m:r>
                          </m:e>
                          <m:e>
                            <m:sSub>
                              <m:sSubPr>
                                <m:ctrlP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PT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PT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≥</m:t>
                            </m:r>
                            <m:r>
                              <a:rPr lang="pt-PT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1" name="Tex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3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Prototype</a:t>
            </a: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538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143542" y="476671"/>
            <a:ext cx="6830888" cy="66992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Duality</a:t>
            </a:r>
            <a:endParaRPr kumimoji="0" lang="pt-PT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70104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FBAB66-6191-413B-9E90-B3279499AA6C}" type="slidenum">
              <a:rPr lang="en-US" smtClean="0">
                <a:solidFill>
                  <a:schemeClr val="bg1"/>
                </a:solidFill>
                <a:latin typeface="Franklin Gothic Book" pitchFamily="34" charset="0"/>
              </a:rPr>
              <a:pPr/>
              <a:t>6</a:t>
            </a:fld>
            <a:endParaRPr lang="en-US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0628492"/>
                  </p:ext>
                </p:extLst>
              </p:nvPr>
            </p:nvGraphicFramePr>
            <p:xfrm>
              <a:off x="323528" y="1268764"/>
              <a:ext cx="8496944" cy="525149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213054"/>
                    <a:gridCol w="4283890"/>
                  </a:tblGrid>
                  <a:tr h="4039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 dirty="0">
                              <a:effectLst/>
                            </a:rPr>
                            <a:t>PRIMAL</a:t>
                          </a: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 dirty="0">
                              <a:effectLst/>
                            </a:rPr>
                            <a:t>DUAL</a:t>
                          </a: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39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 dirty="0" smtClean="0">
                              <a:effectLst/>
                            </a:rPr>
                            <a:t>Maximize   (</a:t>
                          </a:r>
                          <a:r>
                            <a:rPr lang="pt-PT" sz="1600" dirty="0">
                              <a:effectLst/>
                            </a:rPr>
                            <a:t>Max Z)</a:t>
                          </a: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 dirty="0" smtClean="0">
                              <a:effectLst/>
                            </a:rPr>
                            <a:t>Minimize    </a:t>
                          </a:r>
                          <a:r>
                            <a:rPr lang="pt-PT" sz="1600" dirty="0">
                              <a:effectLst/>
                            </a:rPr>
                            <a:t>(Min W)</a:t>
                          </a: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39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 dirty="0">
                              <a:effectLst/>
                            </a:rPr>
                            <a:t>1 </a:t>
                          </a:r>
                          <a:r>
                            <a:rPr lang="pt-PT" sz="1600" dirty="0" err="1" smtClean="0">
                              <a:effectLst/>
                            </a:rPr>
                            <a:t>constraint</a:t>
                          </a: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 dirty="0">
                              <a:effectLst/>
                            </a:rPr>
                            <a:t>1 </a:t>
                          </a:r>
                          <a:r>
                            <a:rPr lang="pt-PT" sz="1600" dirty="0" err="1" smtClean="0">
                              <a:effectLst/>
                            </a:rPr>
                            <a:t>decision</a:t>
                          </a:r>
                          <a:r>
                            <a:rPr lang="pt-PT" sz="1600" dirty="0" smtClean="0">
                              <a:effectLst/>
                            </a:rPr>
                            <a:t> </a:t>
                          </a:r>
                          <a:r>
                            <a:rPr lang="pt-PT" sz="1600" dirty="0" err="1" smtClean="0">
                              <a:effectLst/>
                            </a:rPr>
                            <a:t>variable</a:t>
                          </a: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4039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 dirty="0" smtClean="0">
                              <a:effectLst/>
                            </a:rPr>
                            <a:t>i-</a:t>
                          </a:r>
                          <a:r>
                            <a:rPr lang="pt-PT" sz="1600" dirty="0" err="1" smtClean="0">
                              <a:effectLst/>
                            </a:rPr>
                            <a:t>th</a:t>
                          </a:r>
                          <a:r>
                            <a:rPr lang="pt-PT" sz="1600" dirty="0" smtClean="0">
                              <a:effectLst/>
                            </a:rPr>
                            <a:t> </a:t>
                          </a:r>
                          <a:r>
                            <a:rPr lang="pt-PT" sz="1600" dirty="0" err="1" smtClean="0">
                              <a:effectLst/>
                            </a:rPr>
                            <a:t>constraint</a:t>
                          </a:r>
                          <a:r>
                            <a:rPr lang="pt-PT" sz="1600" dirty="0" smtClean="0">
                              <a:effectLst/>
                            </a:rPr>
                            <a:t> </a:t>
                          </a:r>
                          <a:r>
                            <a:rPr lang="pt-PT" sz="1600" dirty="0" err="1" smtClean="0">
                              <a:effectLst/>
                            </a:rPr>
                            <a:t>type</a:t>
                          </a:r>
                          <a:r>
                            <a:rPr lang="pt-PT" sz="1600" dirty="0" smtClean="0">
                              <a:effectLst/>
                            </a:rPr>
                            <a:t> “</a:t>
                          </a:r>
                          <a:r>
                            <a:rPr lang="pt-PT" sz="1600" dirty="0" smtClean="0">
                              <a:effectLst/>
                              <a:latin typeface="Calibri"/>
                              <a:cs typeface="Calibri"/>
                              <a:sym typeface="Euclid Symbol"/>
                            </a:rPr>
                            <a:t>≤</a:t>
                          </a:r>
                          <a:r>
                            <a:rPr lang="pt-PT" sz="1600" dirty="0" smtClean="0">
                              <a:effectLst/>
                            </a:rPr>
                            <a:t>”</a:t>
                          </a: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Minion Pro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4039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 dirty="0" smtClean="0">
                              <a:effectLst/>
                            </a:rPr>
                            <a:t>i-</a:t>
                          </a:r>
                          <a:r>
                            <a:rPr lang="pt-PT" sz="1600" dirty="0" err="1" smtClean="0">
                              <a:effectLst/>
                            </a:rPr>
                            <a:t>th</a:t>
                          </a:r>
                          <a:r>
                            <a:rPr lang="pt-PT" sz="1600" dirty="0" smtClean="0">
                              <a:effectLst/>
                            </a:rPr>
                            <a:t> </a:t>
                          </a:r>
                          <a:r>
                            <a:rPr lang="pt-PT" sz="1600" dirty="0" err="1" smtClean="0">
                              <a:effectLst/>
                            </a:rPr>
                            <a:t>constraint</a:t>
                          </a:r>
                          <a:r>
                            <a:rPr lang="pt-PT" sz="1600" dirty="0" smtClean="0">
                              <a:effectLst/>
                            </a:rPr>
                            <a:t> </a:t>
                          </a:r>
                          <a:r>
                            <a:rPr lang="pt-PT" sz="1600" dirty="0" err="1" smtClean="0">
                              <a:effectLst/>
                            </a:rPr>
                            <a:t>type</a:t>
                          </a:r>
                          <a:r>
                            <a:rPr lang="pt-PT" sz="1600" dirty="0" smtClean="0">
                              <a:effectLst/>
                            </a:rPr>
                            <a:t> “</a:t>
                          </a:r>
                          <a:r>
                            <a:rPr lang="pt-PT" sz="1600" dirty="0" smtClean="0">
                              <a:effectLst/>
                              <a:latin typeface="Calibri"/>
                              <a:cs typeface="Calibri"/>
                              <a:sym typeface="Euclid Symbol"/>
                            </a:rPr>
                            <a:t>≥</a:t>
                          </a:r>
                          <a:r>
                            <a:rPr lang="pt-PT" sz="1600" dirty="0" smtClean="0">
                              <a:effectLst/>
                            </a:rPr>
                            <a:t>”</a:t>
                          </a: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 dirty="0" smtClean="0">
                              <a:solidFill>
                                <a:srgbClr val="000000"/>
                              </a:solidFill>
                              <a:effectLst/>
                              <a:latin typeface="Minion Pro"/>
                              <a:ea typeface="Times New Roman"/>
                              <a:cs typeface="Times New Roman"/>
                            </a:rPr>
                            <a:t> </a:t>
                          </a: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Minion Pro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4039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 dirty="0" smtClean="0">
                              <a:effectLst/>
                            </a:rPr>
                            <a:t>i-</a:t>
                          </a:r>
                          <a:r>
                            <a:rPr lang="pt-PT" sz="1600" dirty="0" err="1" smtClean="0">
                              <a:effectLst/>
                            </a:rPr>
                            <a:t>th</a:t>
                          </a:r>
                          <a:r>
                            <a:rPr lang="pt-PT" sz="1600" dirty="0" smtClean="0">
                              <a:effectLst/>
                            </a:rPr>
                            <a:t> </a:t>
                          </a:r>
                          <a:r>
                            <a:rPr lang="pt-PT" sz="1600" dirty="0" err="1" smtClean="0">
                              <a:effectLst/>
                            </a:rPr>
                            <a:t>constraint</a:t>
                          </a:r>
                          <a:r>
                            <a:rPr lang="pt-PT" sz="1600" dirty="0" smtClean="0">
                              <a:effectLst/>
                            </a:rPr>
                            <a:t> </a:t>
                          </a:r>
                          <a:r>
                            <a:rPr lang="pt-PT" sz="1600" dirty="0" err="1" smtClean="0">
                              <a:effectLst/>
                            </a:rPr>
                            <a:t>type</a:t>
                          </a:r>
                          <a:r>
                            <a:rPr lang="pt-PT" sz="1600" dirty="0" smtClean="0">
                              <a:effectLst/>
                            </a:rPr>
                            <a:t> “=”</a:t>
                          </a: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 i="1" dirty="0" err="1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y</a:t>
                          </a:r>
                          <a:r>
                            <a:rPr lang="pt-PT" sz="1600" i="1" baseline="-25000" dirty="0" err="1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i</a:t>
                          </a:r>
                          <a:r>
                            <a:rPr lang="pt-PT" sz="1600" dirty="0" smtClean="0">
                              <a:effectLst/>
                            </a:rPr>
                            <a:t>   </a:t>
                          </a:r>
                          <a:r>
                            <a:rPr lang="pt-PT" sz="1600" dirty="0" err="1" smtClean="0">
                              <a:effectLst/>
                            </a:rPr>
                            <a:t>free</a:t>
                          </a: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Minion Pro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3961">
                    <a:tc>
                      <a:txBody>
                        <a:bodyPr/>
                        <a:lstStyle/>
                        <a:p>
                          <a:pPr lvl="0" algn="l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 dirty="0" smtClean="0">
                              <a:effectLst/>
                            </a:rPr>
                            <a:t>RHS:  </a:t>
                          </a: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 dirty="0" smtClean="0">
                              <a:effectLst/>
                            </a:rPr>
                            <a:t>OF:   </a:t>
                          </a: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396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 dirty="0" smtClean="0">
                              <a:effectLst/>
                            </a:rPr>
                            <a:t>OF:  </a:t>
                          </a: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 dirty="0" smtClean="0">
                              <a:effectLst/>
                            </a:rPr>
                            <a:t>RHS:   </a:t>
                          </a: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39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 dirty="0">
                              <a:effectLst/>
                            </a:rPr>
                            <a:t>1 </a:t>
                          </a:r>
                          <a:r>
                            <a:rPr lang="pt-PT" sz="1600" dirty="0" err="1" smtClean="0">
                              <a:effectLst/>
                            </a:rPr>
                            <a:t>decision</a:t>
                          </a:r>
                          <a:r>
                            <a:rPr lang="pt-PT" sz="1600" dirty="0" smtClean="0">
                              <a:effectLst/>
                            </a:rPr>
                            <a:t> </a:t>
                          </a:r>
                          <a:r>
                            <a:rPr lang="pt-PT" sz="1600" dirty="0" err="1" smtClean="0">
                              <a:effectLst/>
                            </a:rPr>
                            <a:t>variable</a:t>
                          </a: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 dirty="0">
                              <a:effectLst/>
                            </a:rPr>
                            <a:t>1 </a:t>
                          </a:r>
                          <a:r>
                            <a:rPr lang="pt-PT" sz="1600" dirty="0" err="1" smtClean="0">
                              <a:effectLst/>
                            </a:rPr>
                            <a:t>constraint</a:t>
                          </a: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4039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PT" sz="16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6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16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cs typeface="Times New Roman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pt-PT" sz="16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Minion Pro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 dirty="0" smtClean="0">
                              <a:effectLst/>
                            </a:rPr>
                            <a:t>j-</a:t>
                          </a:r>
                          <a:r>
                            <a:rPr lang="pt-PT" sz="1600" dirty="0" err="1" smtClean="0">
                              <a:effectLst/>
                            </a:rPr>
                            <a:t>th</a:t>
                          </a:r>
                          <a:r>
                            <a:rPr lang="pt-PT" sz="1600" dirty="0" smtClean="0">
                              <a:effectLst/>
                            </a:rPr>
                            <a:t> </a:t>
                          </a:r>
                          <a:r>
                            <a:rPr lang="pt-PT" sz="1600" dirty="0" err="1" smtClean="0">
                              <a:effectLst/>
                            </a:rPr>
                            <a:t>constraint</a:t>
                          </a:r>
                          <a:r>
                            <a:rPr lang="pt-PT" sz="1600" dirty="0" smtClean="0">
                              <a:effectLst/>
                            </a:rPr>
                            <a:t> </a:t>
                          </a:r>
                          <a:r>
                            <a:rPr lang="pt-PT" sz="1600" dirty="0" err="1" smtClean="0">
                              <a:effectLst/>
                            </a:rPr>
                            <a:t>type</a:t>
                          </a:r>
                          <a:r>
                            <a:rPr lang="pt-PT" sz="1600" smtClean="0">
                              <a:effectLst/>
                            </a:rPr>
                            <a:t> “</a:t>
                          </a:r>
                          <a:r>
                            <a:rPr lang="pt-PT" sz="1600" smtClean="0">
                              <a:effectLst/>
                              <a:latin typeface="+mn-lt"/>
                              <a:cs typeface="Calibri"/>
                              <a:sym typeface="Euclid Symbol"/>
                            </a:rPr>
                            <a:t>≥</a:t>
                          </a:r>
                          <a:r>
                            <a:rPr lang="pt-PT" sz="1600" smtClean="0">
                              <a:effectLst/>
                            </a:rPr>
                            <a:t>”</a:t>
                          </a: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4039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Minion Pro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 dirty="0" smtClean="0">
                              <a:effectLst/>
                            </a:rPr>
                            <a:t>j-</a:t>
                          </a:r>
                          <a:r>
                            <a:rPr lang="pt-PT" sz="1600" dirty="0" err="1" smtClean="0">
                              <a:effectLst/>
                            </a:rPr>
                            <a:t>th</a:t>
                          </a:r>
                          <a:r>
                            <a:rPr lang="pt-PT" sz="1600" dirty="0" smtClean="0">
                              <a:effectLst/>
                            </a:rPr>
                            <a:t> </a:t>
                          </a:r>
                          <a:r>
                            <a:rPr lang="pt-PT" sz="1600" dirty="0" err="1" smtClean="0">
                              <a:effectLst/>
                            </a:rPr>
                            <a:t>constraint</a:t>
                          </a:r>
                          <a:r>
                            <a:rPr lang="pt-PT" sz="1600" dirty="0" smtClean="0">
                              <a:effectLst/>
                            </a:rPr>
                            <a:t> </a:t>
                          </a:r>
                          <a:r>
                            <a:rPr lang="pt-PT" sz="1600" dirty="0" err="1" smtClean="0">
                              <a:effectLst/>
                            </a:rPr>
                            <a:t>type</a:t>
                          </a:r>
                          <a:r>
                            <a:rPr lang="pt-PT" sz="1600" dirty="0" smtClean="0">
                              <a:effectLst/>
                            </a:rPr>
                            <a:t> “</a:t>
                          </a:r>
                          <a:r>
                            <a:rPr lang="pt-PT" sz="1600" dirty="0" smtClean="0">
                              <a:effectLst/>
                              <a:latin typeface="+mn-lt"/>
                              <a:cs typeface="Calibri"/>
                              <a:sym typeface="Euclid Symbol"/>
                            </a:rPr>
                            <a:t>≤</a:t>
                          </a:r>
                          <a:r>
                            <a:rPr lang="pt-PT" sz="1600" dirty="0" smtClean="0">
                              <a:effectLst/>
                            </a:rPr>
                            <a:t>”</a:t>
                          </a: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4039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 dirty="0" smtClean="0">
                              <a:effectLst/>
                            </a:rPr>
                            <a:t>j-</a:t>
                          </a:r>
                          <a:r>
                            <a:rPr lang="pt-PT" sz="1600" dirty="0" err="1" smtClean="0">
                              <a:effectLst/>
                            </a:rPr>
                            <a:t>th</a:t>
                          </a:r>
                          <a:r>
                            <a:rPr lang="pt-PT" sz="1600" dirty="0" smtClean="0">
                              <a:effectLst/>
                            </a:rPr>
                            <a:t> </a:t>
                          </a:r>
                          <a:r>
                            <a:rPr lang="pt-PT" sz="1600" dirty="0" err="1" smtClean="0">
                              <a:effectLst/>
                            </a:rPr>
                            <a:t>constraint</a:t>
                          </a:r>
                          <a:r>
                            <a:rPr lang="pt-PT" sz="1600" dirty="0" smtClean="0">
                              <a:effectLst/>
                            </a:rPr>
                            <a:t> </a:t>
                          </a:r>
                          <a:r>
                            <a:rPr lang="pt-PT" sz="1600" dirty="0" err="1" smtClean="0">
                              <a:effectLst/>
                            </a:rPr>
                            <a:t>type</a:t>
                          </a:r>
                          <a:r>
                            <a:rPr lang="pt-PT" sz="1600" dirty="0" smtClean="0">
                              <a:effectLst/>
                            </a:rPr>
                            <a:t> “=”</a:t>
                          </a: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39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 dirty="0" err="1" smtClean="0">
                              <a:effectLst/>
                            </a:rPr>
                            <a:t>Technical</a:t>
                          </a:r>
                          <a:r>
                            <a:rPr lang="pt-PT" sz="1600" dirty="0" smtClean="0">
                              <a:effectLst/>
                            </a:rPr>
                            <a:t> </a:t>
                          </a:r>
                          <a:r>
                            <a:rPr lang="pt-PT" sz="1600" dirty="0" err="1" smtClean="0">
                              <a:effectLst/>
                            </a:rPr>
                            <a:t>coefficients</a:t>
                          </a:r>
                          <a:r>
                            <a:rPr lang="pt-PT" sz="1600" dirty="0" smtClean="0">
                              <a:effectLst/>
                            </a:rPr>
                            <a:t> </a:t>
                          </a:r>
                          <a:r>
                            <a:rPr lang="pt-PT" sz="1600" dirty="0" err="1" smtClean="0">
                              <a:effectLst/>
                            </a:rPr>
                            <a:t>matrix</a:t>
                          </a:r>
                          <a:r>
                            <a:rPr lang="pt-PT" sz="1600" dirty="0" smtClean="0">
                              <a:effectLst/>
                            </a:rPr>
                            <a:t>: </a:t>
                          </a:r>
                          <a:r>
                            <a:rPr lang="pt-PT" sz="1600" dirty="0">
                              <a:effectLst/>
                            </a:rPr>
                            <a:t>A</a:t>
                          </a: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 dirty="0" err="1" smtClean="0">
                              <a:effectLst/>
                            </a:rPr>
                            <a:t>Technical</a:t>
                          </a:r>
                          <a:r>
                            <a:rPr lang="pt-PT" sz="1600" dirty="0" smtClean="0">
                              <a:effectLst/>
                            </a:rPr>
                            <a:t> </a:t>
                          </a:r>
                          <a:r>
                            <a:rPr lang="pt-PT" sz="1600" dirty="0" err="1" smtClean="0">
                              <a:effectLst/>
                            </a:rPr>
                            <a:t>coefficients</a:t>
                          </a:r>
                          <a:r>
                            <a:rPr lang="pt-PT" sz="1600" dirty="0" smtClean="0">
                              <a:effectLst/>
                            </a:rPr>
                            <a:t> </a:t>
                          </a:r>
                          <a:r>
                            <a:rPr lang="pt-PT" sz="1600" dirty="0" err="1" smtClean="0">
                              <a:effectLst/>
                            </a:rPr>
                            <a:t>matrix</a:t>
                          </a:r>
                          <a:r>
                            <a:rPr lang="pt-PT" sz="1600" dirty="0" smtClean="0">
                              <a:effectLst/>
                            </a:rPr>
                            <a:t>: </a:t>
                          </a:r>
                          <a:r>
                            <a:rPr lang="pt-PT" sz="1600" dirty="0">
                              <a:effectLst/>
                            </a:rPr>
                            <a:t>A</a:t>
                          </a:r>
                          <a:r>
                            <a:rPr lang="pt-PT" sz="1600" baseline="30000" dirty="0">
                              <a:effectLst/>
                            </a:rPr>
                            <a:t>T</a:t>
                          </a: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0628492"/>
                  </p:ext>
                </p:extLst>
              </p:nvPr>
            </p:nvGraphicFramePr>
            <p:xfrm>
              <a:off x="323528" y="1268764"/>
              <a:ext cx="8496944" cy="525149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213054"/>
                    <a:gridCol w="4283890"/>
                  </a:tblGrid>
                  <a:tr h="4039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 dirty="0">
                              <a:effectLst/>
                            </a:rPr>
                            <a:t>PRIMAL</a:t>
                          </a: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 dirty="0">
                              <a:effectLst/>
                            </a:rPr>
                            <a:t>DUAL</a:t>
                          </a: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39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 dirty="0" smtClean="0">
                              <a:effectLst/>
                            </a:rPr>
                            <a:t>Maximize   (</a:t>
                          </a:r>
                          <a:r>
                            <a:rPr lang="pt-PT" sz="1600" dirty="0">
                              <a:effectLst/>
                            </a:rPr>
                            <a:t>Max Z)</a:t>
                          </a: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 dirty="0" smtClean="0">
                              <a:effectLst/>
                            </a:rPr>
                            <a:t>Minimize    </a:t>
                          </a:r>
                          <a:r>
                            <a:rPr lang="pt-PT" sz="1600" dirty="0">
                              <a:effectLst/>
                            </a:rPr>
                            <a:t>(Min W)</a:t>
                          </a: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39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 dirty="0">
                              <a:effectLst/>
                            </a:rPr>
                            <a:t>1 </a:t>
                          </a:r>
                          <a:r>
                            <a:rPr lang="pt-PT" sz="1600" dirty="0" err="1" smtClean="0">
                              <a:effectLst/>
                            </a:rPr>
                            <a:t>constraint</a:t>
                          </a: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 dirty="0">
                              <a:effectLst/>
                            </a:rPr>
                            <a:t>1 </a:t>
                          </a:r>
                          <a:r>
                            <a:rPr lang="pt-PT" sz="1600" dirty="0" err="1" smtClean="0">
                              <a:effectLst/>
                            </a:rPr>
                            <a:t>decision</a:t>
                          </a:r>
                          <a:r>
                            <a:rPr lang="pt-PT" sz="1600" dirty="0" smtClean="0">
                              <a:effectLst/>
                            </a:rPr>
                            <a:t> </a:t>
                          </a:r>
                          <a:r>
                            <a:rPr lang="pt-PT" sz="1600" dirty="0" err="1" smtClean="0">
                              <a:effectLst/>
                            </a:rPr>
                            <a:t>variable</a:t>
                          </a: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4039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 dirty="0" smtClean="0">
                              <a:effectLst/>
                            </a:rPr>
                            <a:t>i-</a:t>
                          </a:r>
                          <a:r>
                            <a:rPr lang="pt-PT" sz="1600" dirty="0" err="1" smtClean="0">
                              <a:effectLst/>
                            </a:rPr>
                            <a:t>th</a:t>
                          </a:r>
                          <a:r>
                            <a:rPr lang="pt-PT" sz="1600" dirty="0" smtClean="0">
                              <a:effectLst/>
                            </a:rPr>
                            <a:t> </a:t>
                          </a:r>
                          <a:r>
                            <a:rPr lang="pt-PT" sz="1600" dirty="0" err="1" smtClean="0">
                              <a:effectLst/>
                            </a:rPr>
                            <a:t>constraint</a:t>
                          </a:r>
                          <a:r>
                            <a:rPr lang="pt-PT" sz="1600" dirty="0" smtClean="0">
                              <a:effectLst/>
                            </a:rPr>
                            <a:t> </a:t>
                          </a:r>
                          <a:r>
                            <a:rPr lang="pt-PT" sz="1600" dirty="0" err="1" smtClean="0">
                              <a:effectLst/>
                            </a:rPr>
                            <a:t>type</a:t>
                          </a:r>
                          <a:r>
                            <a:rPr lang="pt-PT" sz="1600" dirty="0" smtClean="0">
                              <a:effectLst/>
                            </a:rPr>
                            <a:t> “</a:t>
                          </a:r>
                          <a:r>
                            <a:rPr lang="pt-PT" sz="1600" dirty="0" smtClean="0">
                              <a:effectLst/>
                              <a:latin typeface="Calibri"/>
                              <a:cs typeface="Calibri"/>
                              <a:sym typeface="Euclid Symbol"/>
                            </a:rPr>
                            <a:t>≤</a:t>
                          </a:r>
                          <a:r>
                            <a:rPr lang="pt-PT" sz="1600" dirty="0" smtClean="0">
                              <a:effectLst/>
                            </a:rPr>
                            <a:t>”</a:t>
                          </a: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Minion Pro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4039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 dirty="0" smtClean="0">
                              <a:effectLst/>
                            </a:rPr>
                            <a:t>i-</a:t>
                          </a:r>
                          <a:r>
                            <a:rPr lang="pt-PT" sz="1600" dirty="0" err="1" smtClean="0">
                              <a:effectLst/>
                            </a:rPr>
                            <a:t>th</a:t>
                          </a:r>
                          <a:r>
                            <a:rPr lang="pt-PT" sz="1600" dirty="0" smtClean="0">
                              <a:effectLst/>
                            </a:rPr>
                            <a:t> </a:t>
                          </a:r>
                          <a:r>
                            <a:rPr lang="pt-PT" sz="1600" dirty="0" err="1" smtClean="0">
                              <a:effectLst/>
                            </a:rPr>
                            <a:t>constraint</a:t>
                          </a:r>
                          <a:r>
                            <a:rPr lang="pt-PT" sz="1600" dirty="0" smtClean="0">
                              <a:effectLst/>
                            </a:rPr>
                            <a:t> </a:t>
                          </a:r>
                          <a:r>
                            <a:rPr lang="pt-PT" sz="1600" dirty="0" err="1" smtClean="0">
                              <a:effectLst/>
                            </a:rPr>
                            <a:t>type</a:t>
                          </a:r>
                          <a:r>
                            <a:rPr lang="pt-PT" sz="1600" dirty="0" smtClean="0">
                              <a:effectLst/>
                            </a:rPr>
                            <a:t> “</a:t>
                          </a:r>
                          <a:r>
                            <a:rPr lang="pt-PT" sz="1600" dirty="0" smtClean="0">
                              <a:effectLst/>
                              <a:latin typeface="Calibri"/>
                              <a:cs typeface="Calibri"/>
                              <a:sym typeface="Euclid Symbol"/>
                            </a:rPr>
                            <a:t>≥</a:t>
                          </a:r>
                          <a:r>
                            <a:rPr lang="pt-PT" sz="1600" dirty="0" smtClean="0">
                              <a:effectLst/>
                            </a:rPr>
                            <a:t>”</a:t>
                          </a: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 dirty="0" smtClean="0">
                              <a:solidFill>
                                <a:srgbClr val="000000"/>
                              </a:solidFill>
                              <a:effectLst/>
                              <a:latin typeface="Minion Pro"/>
                              <a:ea typeface="Times New Roman"/>
                              <a:cs typeface="Times New Roman"/>
                            </a:rPr>
                            <a:t> </a:t>
                          </a: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Minion Pro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4039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 dirty="0" smtClean="0">
                              <a:effectLst/>
                            </a:rPr>
                            <a:t>i-</a:t>
                          </a:r>
                          <a:r>
                            <a:rPr lang="pt-PT" sz="1600" dirty="0" err="1" smtClean="0">
                              <a:effectLst/>
                            </a:rPr>
                            <a:t>th</a:t>
                          </a:r>
                          <a:r>
                            <a:rPr lang="pt-PT" sz="1600" dirty="0" smtClean="0">
                              <a:effectLst/>
                            </a:rPr>
                            <a:t> </a:t>
                          </a:r>
                          <a:r>
                            <a:rPr lang="pt-PT" sz="1600" dirty="0" err="1" smtClean="0">
                              <a:effectLst/>
                            </a:rPr>
                            <a:t>constraint</a:t>
                          </a:r>
                          <a:r>
                            <a:rPr lang="pt-PT" sz="1600" dirty="0" smtClean="0">
                              <a:effectLst/>
                            </a:rPr>
                            <a:t> </a:t>
                          </a:r>
                          <a:r>
                            <a:rPr lang="pt-PT" sz="1600" dirty="0" err="1" smtClean="0">
                              <a:effectLst/>
                            </a:rPr>
                            <a:t>type</a:t>
                          </a:r>
                          <a:r>
                            <a:rPr lang="pt-PT" sz="1600" dirty="0" smtClean="0">
                              <a:effectLst/>
                            </a:rPr>
                            <a:t> “=”</a:t>
                          </a: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 i="1" dirty="0" err="1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y</a:t>
                          </a:r>
                          <a:r>
                            <a:rPr lang="pt-PT" sz="1600" i="1" baseline="-25000" dirty="0" err="1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i</a:t>
                          </a:r>
                          <a:r>
                            <a:rPr lang="pt-PT" sz="1600" dirty="0" smtClean="0">
                              <a:effectLst/>
                            </a:rPr>
                            <a:t>   </a:t>
                          </a:r>
                          <a:r>
                            <a:rPr lang="pt-PT" sz="1600" dirty="0" err="1" smtClean="0">
                              <a:effectLst/>
                            </a:rPr>
                            <a:t>free</a:t>
                          </a: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Minion Pro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3961">
                    <a:tc>
                      <a:txBody>
                        <a:bodyPr/>
                        <a:lstStyle/>
                        <a:p>
                          <a:pPr lvl="0" algn="l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 dirty="0" smtClean="0">
                              <a:effectLst/>
                            </a:rPr>
                            <a:t>RHS:  </a:t>
                          </a: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 dirty="0" smtClean="0">
                              <a:effectLst/>
                            </a:rPr>
                            <a:t>OF:   </a:t>
                          </a: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396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 dirty="0" smtClean="0">
                              <a:effectLst/>
                            </a:rPr>
                            <a:t>OF:  </a:t>
                          </a: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 dirty="0" smtClean="0">
                              <a:effectLst/>
                            </a:rPr>
                            <a:t>RHS:   </a:t>
                          </a: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39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 dirty="0">
                              <a:effectLst/>
                            </a:rPr>
                            <a:t>1 </a:t>
                          </a:r>
                          <a:r>
                            <a:rPr lang="pt-PT" sz="1600" dirty="0" err="1" smtClean="0">
                              <a:effectLst/>
                            </a:rPr>
                            <a:t>decision</a:t>
                          </a:r>
                          <a:r>
                            <a:rPr lang="pt-PT" sz="1600" dirty="0" smtClean="0">
                              <a:effectLst/>
                            </a:rPr>
                            <a:t> </a:t>
                          </a:r>
                          <a:r>
                            <a:rPr lang="pt-PT" sz="1600" dirty="0" err="1" smtClean="0">
                              <a:effectLst/>
                            </a:rPr>
                            <a:t>variable</a:t>
                          </a: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 dirty="0">
                              <a:effectLst/>
                            </a:rPr>
                            <a:t>1 </a:t>
                          </a:r>
                          <a:r>
                            <a:rPr lang="pt-PT" sz="1600" dirty="0" err="1" smtClean="0">
                              <a:effectLst/>
                            </a:rPr>
                            <a:t>constraint</a:t>
                          </a: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4039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3"/>
                          <a:stretch>
                            <a:fillRect t="-906061" r="-101737" b="-30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 dirty="0" smtClean="0">
                              <a:effectLst/>
                            </a:rPr>
                            <a:t>j-</a:t>
                          </a:r>
                          <a:r>
                            <a:rPr lang="pt-PT" sz="1600" dirty="0" err="1" smtClean="0">
                              <a:effectLst/>
                            </a:rPr>
                            <a:t>th</a:t>
                          </a:r>
                          <a:r>
                            <a:rPr lang="pt-PT" sz="1600" dirty="0" smtClean="0">
                              <a:effectLst/>
                            </a:rPr>
                            <a:t> </a:t>
                          </a:r>
                          <a:r>
                            <a:rPr lang="pt-PT" sz="1600" dirty="0" err="1" smtClean="0">
                              <a:effectLst/>
                            </a:rPr>
                            <a:t>constraint</a:t>
                          </a:r>
                          <a:r>
                            <a:rPr lang="pt-PT" sz="1600" dirty="0" smtClean="0">
                              <a:effectLst/>
                            </a:rPr>
                            <a:t> </a:t>
                          </a:r>
                          <a:r>
                            <a:rPr lang="pt-PT" sz="1600" dirty="0" err="1" smtClean="0">
                              <a:effectLst/>
                            </a:rPr>
                            <a:t>type</a:t>
                          </a:r>
                          <a:r>
                            <a:rPr lang="pt-PT" sz="1600" smtClean="0">
                              <a:effectLst/>
                            </a:rPr>
                            <a:t> </a:t>
                          </a:r>
                          <a:r>
                            <a:rPr lang="pt-PT" sz="1600" smtClean="0">
                              <a:effectLst/>
                            </a:rPr>
                            <a:t>“</a:t>
                          </a:r>
                          <a:r>
                            <a:rPr lang="pt-PT" sz="1600" smtClean="0">
                              <a:effectLst/>
                              <a:latin typeface="+mn-lt"/>
                              <a:cs typeface="Calibri"/>
                              <a:sym typeface="Euclid Symbol"/>
                            </a:rPr>
                            <a:t>≥</a:t>
                          </a:r>
                          <a:r>
                            <a:rPr lang="pt-PT" sz="1600" smtClean="0">
                              <a:effectLst/>
                            </a:rPr>
                            <a:t>”</a:t>
                          </a: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4039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Minion Pro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 dirty="0" smtClean="0">
                              <a:effectLst/>
                            </a:rPr>
                            <a:t>j-</a:t>
                          </a:r>
                          <a:r>
                            <a:rPr lang="pt-PT" sz="1600" dirty="0" err="1" smtClean="0">
                              <a:effectLst/>
                            </a:rPr>
                            <a:t>th</a:t>
                          </a:r>
                          <a:r>
                            <a:rPr lang="pt-PT" sz="1600" dirty="0" smtClean="0">
                              <a:effectLst/>
                            </a:rPr>
                            <a:t> </a:t>
                          </a:r>
                          <a:r>
                            <a:rPr lang="pt-PT" sz="1600" dirty="0" err="1" smtClean="0">
                              <a:effectLst/>
                            </a:rPr>
                            <a:t>constraint</a:t>
                          </a:r>
                          <a:r>
                            <a:rPr lang="pt-PT" sz="1600" dirty="0" smtClean="0">
                              <a:effectLst/>
                            </a:rPr>
                            <a:t> </a:t>
                          </a:r>
                          <a:r>
                            <a:rPr lang="pt-PT" sz="1600" dirty="0" err="1" smtClean="0">
                              <a:effectLst/>
                            </a:rPr>
                            <a:t>type</a:t>
                          </a:r>
                          <a:r>
                            <a:rPr lang="pt-PT" sz="1600" dirty="0" smtClean="0">
                              <a:effectLst/>
                            </a:rPr>
                            <a:t> “</a:t>
                          </a:r>
                          <a:r>
                            <a:rPr lang="pt-PT" sz="1600" dirty="0" smtClean="0">
                              <a:effectLst/>
                              <a:latin typeface="+mn-lt"/>
                              <a:cs typeface="Calibri"/>
                              <a:sym typeface="Euclid Symbol"/>
                            </a:rPr>
                            <a:t>≤</a:t>
                          </a:r>
                          <a:r>
                            <a:rPr lang="pt-PT" sz="1600" dirty="0" smtClean="0">
                              <a:effectLst/>
                            </a:rPr>
                            <a:t>”</a:t>
                          </a: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4039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 dirty="0" smtClean="0">
                              <a:effectLst/>
                            </a:rPr>
                            <a:t>j-</a:t>
                          </a:r>
                          <a:r>
                            <a:rPr lang="pt-PT" sz="1600" dirty="0" err="1" smtClean="0">
                              <a:effectLst/>
                            </a:rPr>
                            <a:t>th</a:t>
                          </a:r>
                          <a:r>
                            <a:rPr lang="pt-PT" sz="1600" dirty="0" smtClean="0">
                              <a:effectLst/>
                            </a:rPr>
                            <a:t> </a:t>
                          </a:r>
                          <a:r>
                            <a:rPr lang="pt-PT" sz="1600" dirty="0" err="1" smtClean="0">
                              <a:effectLst/>
                            </a:rPr>
                            <a:t>constraint</a:t>
                          </a:r>
                          <a:r>
                            <a:rPr lang="pt-PT" sz="1600" dirty="0" smtClean="0">
                              <a:effectLst/>
                            </a:rPr>
                            <a:t> </a:t>
                          </a:r>
                          <a:r>
                            <a:rPr lang="pt-PT" sz="1600" dirty="0" err="1" smtClean="0">
                              <a:effectLst/>
                            </a:rPr>
                            <a:t>type</a:t>
                          </a:r>
                          <a:r>
                            <a:rPr lang="pt-PT" sz="1600" dirty="0" smtClean="0">
                              <a:effectLst/>
                            </a:rPr>
                            <a:t> “=”</a:t>
                          </a: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39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 dirty="0" err="1" smtClean="0">
                              <a:effectLst/>
                            </a:rPr>
                            <a:t>Technical</a:t>
                          </a:r>
                          <a:r>
                            <a:rPr lang="pt-PT" sz="1600" dirty="0" smtClean="0">
                              <a:effectLst/>
                            </a:rPr>
                            <a:t> </a:t>
                          </a:r>
                          <a:r>
                            <a:rPr lang="pt-PT" sz="1600" dirty="0" err="1" smtClean="0">
                              <a:effectLst/>
                            </a:rPr>
                            <a:t>coefficients</a:t>
                          </a:r>
                          <a:r>
                            <a:rPr lang="pt-PT" sz="1600" dirty="0" smtClean="0">
                              <a:effectLst/>
                            </a:rPr>
                            <a:t> </a:t>
                          </a:r>
                          <a:r>
                            <a:rPr lang="pt-PT" sz="1600" dirty="0" err="1" smtClean="0">
                              <a:effectLst/>
                            </a:rPr>
                            <a:t>matrix</a:t>
                          </a:r>
                          <a:r>
                            <a:rPr lang="pt-PT" sz="1600" dirty="0" smtClean="0">
                              <a:effectLst/>
                            </a:rPr>
                            <a:t>: </a:t>
                          </a:r>
                          <a:r>
                            <a:rPr lang="pt-PT" sz="1600" dirty="0">
                              <a:effectLst/>
                            </a:rPr>
                            <a:t>A</a:t>
                          </a: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 dirty="0" err="1" smtClean="0">
                              <a:effectLst/>
                            </a:rPr>
                            <a:t>Technical</a:t>
                          </a:r>
                          <a:r>
                            <a:rPr lang="pt-PT" sz="1600" dirty="0" smtClean="0">
                              <a:effectLst/>
                            </a:rPr>
                            <a:t> </a:t>
                          </a:r>
                          <a:r>
                            <a:rPr lang="pt-PT" sz="1600" dirty="0" err="1" smtClean="0">
                              <a:effectLst/>
                            </a:rPr>
                            <a:t>coefficients</a:t>
                          </a:r>
                          <a:r>
                            <a:rPr lang="pt-PT" sz="1600" dirty="0" smtClean="0">
                              <a:effectLst/>
                            </a:rPr>
                            <a:t> </a:t>
                          </a:r>
                          <a:r>
                            <a:rPr lang="pt-PT" sz="1600" dirty="0" err="1" smtClean="0">
                              <a:effectLst/>
                            </a:rPr>
                            <a:t>matrix</a:t>
                          </a:r>
                          <a:r>
                            <a:rPr lang="pt-PT" sz="1600" dirty="0" smtClean="0">
                              <a:effectLst/>
                            </a:rPr>
                            <a:t>: </a:t>
                          </a:r>
                          <a:r>
                            <a:rPr lang="pt-PT" sz="1600" dirty="0">
                              <a:effectLst/>
                            </a:rPr>
                            <a:t>A</a:t>
                          </a:r>
                          <a:r>
                            <a:rPr lang="pt-PT" sz="1600" baseline="30000" dirty="0">
                              <a:effectLst/>
                            </a:rPr>
                            <a:t>T</a:t>
                          </a:r>
                          <a:endParaRPr lang="pt-PT" sz="16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1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595326"/>
              </p:ext>
            </p:extLst>
          </p:nvPr>
        </p:nvGraphicFramePr>
        <p:xfrm>
          <a:off x="1115616" y="3765523"/>
          <a:ext cx="1331165" cy="311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2" name="Equation" r:id="rId4" imgW="901309" imgH="215806" progId="Equation.DSMT4">
                  <p:embed/>
                </p:oleObj>
              </mc:Choice>
              <mc:Fallback>
                <p:oleObj name="Equation" r:id="rId4" imgW="901309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3765523"/>
                        <a:ext cx="1331165" cy="3115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201068"/>
              </p:ext>
            </p:extLst>
          </p:nvPr>
        </p:nvGraphicFramePr>
        <p:xfrm>
          <a:off x="5078904" y="3758222"/>
          <a:ext cx="2949480" cy="31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3" name="Equation" r:id="rId6" imgW="1396394" imgH="215806" progId="Equation.DSMT4">
                  <p:embed/>
                </p:oleObj>
              </mc:Choice>
              <mc:Fallback>
                <p:oleObj name="Equation" r:id="rId6" imgW="1396394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904" y="3758222"/>
                        <a:ext cx="2949480" cy="318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720045"/>
              </p:ext>
            </p:extLst>
          </p:nvPr>
        </p:nvGraphicFramePr>
        <p:xfrm>
          <a:off x="1043608" y="4149080"/>
          <a:ext cx="1921681" cy="306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4" name="Equation" r:id="rId8" imgW="1320227" imgH="215806" progId="Equation.DSMT4">
                  <p:embed/>
                </p:oleObj>
              </mc:Choice>
              <mc:Fallback>
                <p:oleObj name="Equation" r:id="rId8" imgW="1320227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149080"/>
                        <a:ext cx="1921681" cy="3063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326619"/>
              </p:ext>
            </p:extLst>
          </p:nvPr>
        </p:nvGraphicFramePr>
        <p:xfrm>
          <a:off x="5004048" y="4149080"/>
          <a:ext cx="1224136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5" name="Equation" r:id="rId10" imgW="812447" imgH="228501" progId="Equation.DSMT4">
                  <p:embed/>
                </p:oleObj>
              </mc:Choice>
              <mc:Fallback>
                <p:oleObj name="Equation" r:id="rId10" imgW="812447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4149080"/>
                        <a:ext cx="1224136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6116112" y="2875002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t-PT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PT" i="1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≤ 0</a:t>
            </a:r>
            <a:r>
              <a:rPr lang="pt-PT" dirty="0" smtClean="0"/>
              <a:t> </a:t>
            </a:r>
            <a:endParaRPr lang="pt-PT" dirty="0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92896"/>
            <a:ext cx="576063" cy="30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79711" y="5301208"/>
                <a:ext cx="872931" cy="2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5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pt-PT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pt-PT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/>
                            </a:rPr>
                            <m:t>𝑗</m:t>
                          </m:r>
                        </m:sub>
                      </m:sSub>
                      <m:r>
                        <a:rPr lang="pt-PT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≤</m:t>
                      </m:r>
                      <m:r>
                        <a:rPr lang="pt-PT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0</m:t>
                      </m:r>
                    </m:oMath>
                  </m:oMathPara>
                </a14:m>
                <a:endParaRPr lang="pt-PT" dirty="0">
                  <a:solidFill>
                    <a:srgbClr val="000000"/>
                  </a:solidFill>
                  <a:latin typeface="Minion Pro"/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1" y="5301208"/>
                <a:ext cx="872931" cy="284693"/>
              </a:xfrm>
              <a:prstGeom prst="rect">
                <a:avLst/>
              </a:prstGeom>
              <a:blipFill rotWithShape="1">
                <a:blip r:embed="rId13"/>
                <a:stretch>
                  <a:fillRect t="-4348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03757" y="5733256"/>
                <a:ext cx="824841" cy="2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5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pt-PT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pt-PT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/>
                            </a:rPr>
                            <m:t>𝑗</m:t>
                          </m:r>
                        </m:sub>
                      </m:sSub>
                      <m:r>
                        <m:rPr>
                          <m:nor/>
                        </m:rPr>
                        <a:rPr lang="pt-PT" dirty="0"/>
                        <m:t>free</m:t>
                      </m:r>
                    </m:oMath>
                  </m:oMathPara>
                </a14:m>
                <a:endParaRPr lang="pt-PT" dirty="0">
                  <a:solidFill>
                    <a:srgbClr val="000000"/>
                  </a:solidFill>
                  <a:latin typeface="Minion Pro"/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757" y="5733256"/>
                <a:ext cx="824841" cy="284693"/>
              </a:xfrm>
              <a:prstGeom prst="rect">
                <a:avLst/>
              </a:prstGeom>
              <a:blipFill rotWithShape="1">
                <a:blip r:embed="rId14"/>
                <a:stretch>
                  <a:fillRect t="-4255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963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539552" y="1196752"/>
            <a:ext cx="8429684" cy="5323507"/>
          </a:xfrm>
        </p:spPr>
        <p:txBody>
          <a:bodyPr>
            <a:noAutofit/>
          </a:bodyPr>
          <a:lstStyle/>
          <a:p>
            <a:r>
              <a:rPr lang="pt-PT" sz="1800" dirty="0" smtClean="0">
                <a:solidFill>
                  <a:srgbClr val="C11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(P)</a:t>
            </a:r>
            <a:r>
              <a:rPr lang="pt-PT" sz="1800" dirty="0" smtClean="0"/>
              <a:t> Min Z  </a:t>
            </a:r>
            <a:r>
              <a:rPr lang="pt-PT" sz="2400" dirty="0" smtClean="0">
                <a:solidFill>
                  <a:srgbClr val="C11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⇨</a:t>
            </a:r>
            <a:r>
              <a:rPr lang="pt-PT" sz="1800" dirty="0" smtClean="0">
                <a:latin typeface="Cambria Math"/>
                <a:ea typeface="Cambria Math"/>
              </a:rPr>
              <a:t>  </a:t>
            </a:r>
            <a:r>
              <a:rPr lang="pt-PT" sz="1800" dirty="0" smtClean="0">
                <a:solidFill>
                  <a:srgbClr val="C11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(D)</a:t>
            </a:r>
            <a:r>
              <a:rPr lang="pt-PT" sz="1800" dirty="0" smtClean="0">
                <a:latin typeface="Cambria Math"/>
                <a:ea typeface="Cambria Math"/>
              </a:rPr>
              <a:t> Max W</a:t>
            </a:r>
            <a:r>
              <a:rPr lang="pt-PT" sz="1800" dirty="0" smtClean="0"/>
              <a:t> </a:t>
            </a:r>
          </a:p>
          <a:p>
            <a:r>
              <a:rPr lang="pt-PT" sz="1800" dirty="0" smtClean="0"/>
              <a:t>	</a:t>
            </a:r>
            <a:r>
              <a:rPr lang="pt-PT" sz="1800" dirty="0" err="1" smtClean="0"/>
              <a:t>primal</a:t>
            </a:r>
            <a:r>
              <a:rPr lang="pt-PT" sz="1800" dirty="0" smtClean="0"/>
              <a:t> </a:t>
            </a:r>
            <a:r>
              <a:rPr lang="pt-PT" sz="1800" dirty="0" err="1" smtClean="0"/>
              <a:t>constraint</a:t>
            </a:r>
            <a:r>
              <a:rPr lang="pt-PT" sz="1800" dirty="0" smtClean="0"/>
              <a:t> </a:t>
            </a:r>
            <a:r>
              <a:rPr lang="pt-PT" sz="1800" dirty="0"/>
              <a:t>“</a:t>
            </a:r>
            <a:r>
              <a:rPr lang="pt-PT" sz="1800" dirty="0">
                <a:sym typeface="Symbol"/>
              </a:rPr>
              <a:t></a:t>
            </a:r>
            <a:r>
              <a:rPr lang="pt-PT" sz="1800" dirty="0"/>
              <a:t>” </a:t>
            </a:r>
            <a:r>
              <a:rPr lang="pt-PT" sz="2400" dirty="0" smtClean="0">
                <a:solidFill>
                  <a:srgbClr val="C11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⇨</a:t>
            </a:r>
            <a:r>
              <a:rPr lang="pt-PT" sz="1800" dirty="0" smtClean="0">
                <a:solidFill>
                  <a:srgbClr val="C11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 </a:t>
            </a:r>
            <a:r>
              <a:rPr lang="pt-PT" sz="1800" dirty="0" smtClean="0"/>
              <a:t>dual </a:t>
            </a:r>
            <a:r>
              <a:rPr lang="pt-PT" sz="1800" dirty="0" err="1" smtClean="0"/>
              <a:t>variable</a:t>
            </a:r>
            <a:r>
              <a:rPr lang="pt-PT" sz="1800" dirty="0" smtClean="0"/>
              <a:t> ≥ 0;</a:t>
            </a:r>
          </a:p>
          <a:p>
            <a:r>
              <a:rPr lang="pt-PT" sz="1800" dirty="0" smtClean="0"/>
              <a:t>	</a:t>
            </a:r>
            <a:r>
              <a:rPr lang="pt-PT" sz="1800" dirty="0" err="1" smtClean="0"/>
              <a:t>primal</a:t>
            </a:r>
            <a:r>
              <a:rPr lang="pt-PT" sz="1800" dirty="0" smtClean="0"/>
              <a:t> </a:t>
            </a:r>
            <a:r>
              <a:rPr lang="pt-PT" sz="1800" dirty="0" err="1"/>
              <a:t>constraint</a:t>
            </a:r>
            <a:r>
              <a:rPr lang="pt-PT" sz="1800" dirty="0"/>
              <a:t> “</a:t>
            </a:r>
            <a:r>
              <a:rPr lang="pt-PT" sz="1800" dirty="0">
                <a:sym typeface="Symbol"/>
              </a:rPr>
              <a:t></a:t>
            </a:r>
            <a:r>
              <a:rPr lang="pt-PT" sz="1800" dirty="0"/>
              <a:t>” </a:t>
            </a:r>
            <a:r>
              <a:rPr lang="pt-PT" sz="2400" dirty="0" smtClean="0">
                <a:solidFill>
                  <a:srgbClr val="C11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⇨</a:t>
            </a:r>
            <a:r>
              <a:rPr lang="pt-PT" sz="1800" dirty="0" smtClean="0">
                <a:solidFill>
                  <a:srgbClr val="C11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 </a:t>
            </a:r>
            <a:r>
              <a:rPr lang="pt-PT" sz="1800" dirty="0"/>
              <a:t>dual </a:t>
            </a:r>
            <a:r>
              <a:rPr lang="pt-PT" sz="1800" dirty="0" err="1"/>
              <a:t>variable</a:t>
            </a:r>
            <a:r>
              <a:rPr lang="pt-PT" sz="1800" dirty="0"/>
              <a:t> </a:t>
            </a:r>
            <a:r>
              <a:rPr lang="pt-PT" sz="1800" dirty="0" smtClean="0">
                <a:sym typeface="Symbol"/>
              </a:rPr>
              <a:t> 0;</a:t>
            </a:r>
            <a:endParaRPr lang="pt-PT" sz="1800" dirty="0" smtClean="0"/>
          </a:p>
          <a:p>
            <a:r>
              <a:rPr lang="pt-PT" sz="1800" dirty="0" smtClean="0"/>
              <a:t>	</a:t>
            </a:r>
            <a:r>
              <a:rPr lang="pt-PT" sz="1800" dirty="0" err="1" smtClean="0"/>
              <a:t>primal</a:t>
            </a:r>
            <a:r>
              <a:rPr lang="pt-PT" sz="1800" dirty="0" smtClean="0"/>
              <a:t> </a:t>
            </a:r>
            <a:r>
              <a:rPr lang="pt-PT" sz="1800" dirty="0" err="1" smtClean="0"/>
              <a:t>variable</a:t>
            </a:r>
            <a:r>
              <a:rPr lang="pt-PT" sz="1800" dirty="0" smtClean="0"/>
              <a:t> ≥ 0 </a:t>
            </a:r>
            <a:r>
              <a:rPr lang="pt-PT" sz="2400" dirty="0">
                <a:solidFill>
                  <a:srgbClr val="C11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⇨</a:t>
            </a:r>
            <a:r>
              <a:rPr lang="pt-PT" sz="1800" dirty="0" smtClean="0"/>
              <a:t>   dual </a:t>
            </a:r>
            <a:r>
              <a:rPr lang="pt-PT" sz="1800" dirty="0" err="1" smtClean="0"/>
              <a:t>constraint</a:t>
            </a:r>
            <a:r>
              <a:rPr lang="pt-PT" sz="1800" dirty="0" smtClean="0"/>
              <a:t> “</a:t>
            </a:r>
            <a:r>
              <a:rPr lang="pt-PT" sz="1800" dirty="0">
                <a:sym typeface="Symbol"/>
              </a:rPr>
              <a:t></a:t>
            </a:r>
            <a:r>
              <a:rPr lang="pt-PT" sz="1800" dirty="0" smtClean="0"/>
              <a:t>”;</a:t>
            </a:r>
          </a:p>
          <a:p>
            <a:r>
              <a:rPr lang="pt-PT" sz="1800" dirty="0" smtClean="0"/>
              <a:t>	</a:t>
            </a:r>
            <a:r>
              <a:rPr lang="pt-PT" sz="1800" dirty="0"/>
              <a:t> </a:t>
            </a:r>
            <a:r>
              <a:rPr lang="pt-PT" sz="1800" dirty="0" err="1"/>
              <a:t>primal</a:t>
            </a:r>
            <a:r>
              <a:rPr lang="pt-PT" sz="1800" dirty="0"/>
              <a:t> </a:t>
            </a:r>
            <a:r>
              <a:rPr lang="pt-PT" sz="1800" dirty="0" err="1"/>
              <a:t>variable</a:t>
            </a:r>
            <a:r>
              <a:rPr lang="pt-PT" sz="1800" dirty="0"/>
              <a:t> </a:t>
            </a:r>
            <a:r>
              <a:rPr lang="pt-PT" sz="1800" dirty="0" smtClean="0">
                <a:sym typeface="Symbol"/>
              </a:rPr>
              <a:t> 0 </a:t>
            </a:r>
            <a:r>
              <a:rPr lang="pt-PT" sz="2400" dirty="0">
                <a:solidFill>
                  <a:srgbClr val="C11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⇨</a:t>
            </a:r>
            <a:r>
              <a:rPr lang="pt-PT" sz="1800" dirty="0">
                <a:solidFill>
                  <a:srgbClr val="C11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 </a:t>
            </a:r>
            <a:r>
              <a:rPr lang="pt-PT" sz="1800" dirty="0"/>
              <a:t>dual </a:t>
            </a:r>
            <a:r>
              <a:rPr lang="pt-PT" sz="1800" dirty="0" err="1"/>
              <a:t>constraint</a:t>
            </a:r>
            <a:r>
              <a:rPr lang="pt-PT" sz="1800" dirty="0"/>
              <a:t> “</a:t>
            </a:r>
            <a:r>
              <a:rPr lang="pt-PT" sz="1800" dirty="0">
                <a:sym typeface="Symbol"/>
              </a:rPr>
              <a:t></a:t>
            </a:r>
            <a:r>
              <a:rPr lang="pt-PT" sz="1800" dirty="0" smtClean="0"/>
              <a:t>”.</a:t>
            </a:r>
            <a:endParaRPr lang="pt-PT" sz="1800" dirty="0"/>
          </a:p>
          <a:p>
            <a:endParaRPr lang="pt-PT" sz="1800" dirty="0"/>
          </a:p>
          <a:p>
            <a:r>
              <a:rPr lang="pt-PT" sz="1800" dirty="0" smtClean="0"/>
              <a:t>O</a:t>
            </a:r>
            <a:r>
              <a:rPr lang="pt-PT" sz="1800" b="1" dirty="0" smtClean="0"/>
              <a:t> </a:t>
            </a:r>
            <a:r>
              <a:rPr lang="pt-PT" sz="1800" b="1" i="1" dirty="0" smtClean="0">
                <a:solidFill>
                  <a:srgbClr val="C1131E"/>
                </a:solidFill>
              </a:rPr>
              <a:t>i</a:t>
            </a:r>
            <a:r>
              <a:rPr lang="pt-PT" sz="1800" b="1" dirty="0" smtClean="0">
                <a:solidFill>
                  <a:srgbClr val="C1131E"/>
                </a:solidFill>
              </a:rPr>
              <a:t>-</a:t>
            </a:r>
            <a:r>
              <a:rPr lang="pt-PT" sz="1800" b="1" dirty="0" err="1" smtClean="0">
                <a:solidFill>
                  <a:srgbClr val="C1131E"/>
                </a:solidFill>
              </a:rPr>
              <a:t>th</a:t>
            </a:r>
            <a:r>
              <a:rPr lang="pt-PT" sz="1800" b="1" dirty="0" smtClean="0">
                <a:solidFill>
                  <a:srgbClr val="C1131E"/>
                </a:solidFill>
              </a:rPr>
              <a:t> </a:t>
            </a:r>
            <a:r>
              <a:rPr lang="pt-PT" sz="1800" b="1" dirty="0" err="1" smtClean="0">
                <a:solidFill>
                  <a:srgbClr val="C1131E"/>
                </a:solidFill>
              </a:rPr>
              <a:t>shadow</a:t>
            </a:r>
            <a:r>
              <a:rPr lang="pt-PT" sz="1800" b="1" dirty="0" smtClean="0">
                <a:solidFill>
                  <a:srgbClr val="C1131E"/>
                </a:solidFill>
              </a:rPr>
              <a:t> </a:t>
            </a:r>
            <a:r>
              <a:rPr lang="pt-PT" sz="1800" b="1" dirty="0" err="1" smtClean="0">
                <a:solidFill>
                  <a:srgbClr val="C1131E"/>
                </a:solidFill>
              </a:rPr>
              <a:t>price</a:t>
            </a:r>
            <a:r>
              <a:rPr lang="pt-PT" sz="1800" dirty="0" smtClean="0">
                <a:solidFill>
                  <a:srgbClr val="C1131E"/>
                </a:solidFill>
              </a:rPr>
              <a:t> </a:t>
            </a:r>
            <a:r>
              <a:rPr lang="pt-PT" sz="1800" dirty="0" smtClean="0"/>
              <a:t>(</a:t>
            </a:r>
            <a:r>
              <a:rPr lang="pt-PT" sz="1800" dirty="0" err="1" smtClean="0"/>
              <a:t>optimal</a:t>
            </a:r>
            <a:r>
              <a:rPr lang="pt-PT" sz="1800" dirty="0" smtClean="0"/>
              <a:t> </a:t>
            </a:r>
            <a:r>
              <a:rPr lang="pt-PT" sz="1800" dirty="0" err="1" smtClean="0"/>
              <a:t>value</a:t>
            </a:r>
            <a:r>
              <a:rPr lang="pt-PT" sz="1800" dirty="0" smtClean="0"/>
              <a:t> </a:t>
            </a:r>
            <a:r>
              <a:rPr lang="pt-PT" sz="1800" dirty="0" err="1" smtClean="0"/>
              <a:t>of</a:t>
            </a:r>
            <a:r>
              <a:rPr lang="pt-PT" sz="1800" dirty="0" smtClean="0"/>
              <a:t> </a:t>
            </a:r>
            <a:r>
              <a:rPr lang="pt-PT" sz="1800" i="1" dirty="0" err="1"/>
              <a:t>y</a:t>
            </a:r>
            <a:r>
              <a:rPr lang="pt-PT" sz="1800" i="1" baseline="-25000" dirty="0" err="1"/>
              <a:t>i</a:t>
            </a:r>
            <a:r>
              <a:rPr lang="pt-PT" sz="1800" dirty="0"/>
              <a:t>) </a:t>
            </a:r>
            <a:r>
              <a:rPr lang="pt-PT" sz="1800" dirty="0" err="1" smtClean="0"/>
              <a:t>represents</a:t>
            </a:r>
            <a:r>
              <a:rPr lang="pt-PT" sz="1800" dirty="0" smtClean="0"/>
              <a:t> </a:t>
            </a:r>
            <a:r>
              <a:rPr lang="pt-PT" sz="1800" dirty="0" err="1" smtClean="0"/>
              <a:t>the</a:t>
            </a:r>
            <a:r>
              <a:rPr lang="pt-PT" sz="1800" dirty="0" smtClean="0"/>
              <a:t> </a:t>
            </a:r>
            <a:r>
              <a:rPr lang="pt-PT" sz="1800" dirty="0" err="1" smtClean="0"/>
              <a:t>proportion</a:t>
            </a:r>
            <a:r>
              <a:rPr lang="pt-PT" sz="1800" dirty="0" smtClean="0"/>
              <a:t> </a:t>
            </a:r>
            <a:r>
              <a:rPr lang="pt-PT" sz="1800" dirty="0" err="1" smtClean="0"/>
              <a:t>of</a:t>
            </a:r>
            <a:r>
              <a:rPr lang="pt-PT" sz="1800" dirty="0" smtClean="0"/>
              <a:t> </a:t>
            </a:r>
            <a:r>
              <a:rPr lang="pt-PT" sz="1800" dirty="0" err="1" smtClean="0"/>
              <a:t>change</a:t>
            </a:r>
            <a:r>
              <a:rPr lang="pt-PT" sz="1800" dirty="0" smtClean="0"/>
              <a:t> </a:t>
            </a:r>
            <a:r>
              <a:rPr lang="pt-PT" sz="1800" dirty="0" err="1" smtClean="0"/>
              <a:t>in</a:t>
            </a:r>
            <a:r>
              <a:rPr lang="pt-PT" sz="1800" dirty="0" smtClean="0"/>
              <a:t> </a:t>
            </a:r>
            <a:r>
              <a:rPr lang="pt-PT" sz="1800" dirty="0" err="1" smtClean="0"/>
              <a:t>the</a:t>
            </a:r>
            <a:r>
              <a:rPr lang="pt-PT" sz="1800" dirty="0" smtClean="0"/>
              <a:t> </a:t>
            </a:r>
            <a:r>
              <a:rPr lang="pt-PT" sz="1800" dirty="0" err="1" smtClean="0"/>
              <a:t>optimal</a:t>
            </a:r>
            <a:r>
              <a:rPr lang="pt-PT" sz="1800" dirty="0" smtClean="0"/>
              <a:t> </a:t>
            </a:r>
            <a:r>
              <a:rPr lang="pt-PT" sz="1800" dirty="0" err="1" smtClean="0"/>
              <a:t>value</a:t>
            </a:r>
            <a:r>
              <a:rPr lang="pt-PT" sz="1800" dirty="0" smtClean="0"/>
              <a:t> </a:t>
            </a:r>
            <a:r>
              <a:rPr lang="pt-PT" sz="1800" dirty="0" err="1" smtClean="0"/>
              <a:t>of</a:t>
            </a:r>
            <a:r>
              <a:rPr lang="pt-PT" sz="1800" dirty="0" smtClean="0"/>
              <a:t> </a:t>
            </a:r>
            <a:r>
              <a:rPr lang="pt-PT" sz="1800" dirty="0" err="1" smtClean="0"/>
              <a:t>the</a:t>
            </a:r>
            <a:r>
              <a:rPr lang="pt-PT" sz="1800" dirty="0" smtClean="0"/>
              <a:t> </a:t>
            </a:r>
            <a:r>
              <a:rPr lang="pt-PT" sz="1800" dirty="0" err="1" smtClean="0"/>
              <a:t>primal</a:t>
            </a:r>
            <a:r>
              <a:rPr lang="pt-PT" sz="1800" dirty="0" smtClean="0"/>
              <a:t> </a:t>
            </a:r>
            <a:r>
              <a:rPr lang="pt-PT" sz="1800" dirty="0" err="1" smtClean="0"/>
              <a:t>due</a:t>
            </a:r>
            <a:r>
              <a:rPr lang="pt-PT" sz="1800" dirty="0" smtClean="0"/>
              <a:t> to </a:t>
            </a:r>
            <a:r>
              <a:rPr lang="pt-PT" sz="1800" dirty="0" err="1" smtClean="0"/>
              <a:t>an</a:t>
            </a:r>
            <a:r>
              <a:rPr lang="pt-PT" sz="1800" dirty="0" smtClean="0"/>
              <a:t> </a:t>
            </a:r>
            <a:r>
              <a:rPr lang="pt-PT" sz="1800" dirty="0" err="1" smtClean="0"/>
              <a:t>increase</a:t>
            </a:r>
            <a:r>
              <a:rPr lang="pt-PT" sz="1800" dirty="0" smtClean="0"/>
              <a:t> </a:t>
            </a:r>
            <a:r>
              <a:rPr lang="pt-PT" sz="1800" dirty="0" err="1" smtClean="0"/>
              <a:t>in</a:t>
            </a:r>
            <a:r>
              <a:rPr lang="pt-PT" sz="1800" dirty="0" smtClean="0"/>
              <a:t> </a:t>
            </a:r>
            <a:r>
              <a:rPr lang="pt-PT" sz="1800" dirty="0" err="1" smtClean="0"/>
              <a:t>the</a:t>
            </a:r>
            <a:r>
              <a:rPr lang="pt-PT" sz="1800" dirty="0" smtClean="0"/>
              <a:t>  </a:t>
            </a:r>
            <a:r>
              <a:rPr lang="pt-PT" sz="1800" i="1" dirty="0" smtClean="0"/>
              <a:t>i</a:t>
            </a:r>
            <a:r>
              <a:rPr lang="pt-PT" sz="1800" dirty="0" smtClean="0"/>
              <a:t>-</a:t>
            </a:r>
            <a:r>
              <a:rPr lang="pt-PT" sz="1800" dirty="0" err="1" smtClean="0"/>
              <a:t>th</a:t>
            </a:r>
            <a:r>
              <a:rPr lang="pt-PT" sz="1800" dirty="0" smtClean="0"/>
              <a:t> </a:t>
            </a:r>
            <a:r>
              <a:rPr lang="pt-PT" sz="1800" dirty="0" err="1" smtClean="0"/>
              <a:t>right</a:t>
            </a:r>
            <a:r>
              <a:rPr lang="pt-PT" sz="1800" dirty="0" smtClean="0"/>
              <a:t> </a:t>
            </a:r>
            <a:r>
              <a:rPr lang="pt-PT" sz="1800" dirty="0" err="1" smtClean="0"/>
              <a:t>hand</a:t>
            </a:r>
            <a:r>
              <a:rPr lang="pt-PT" sz="1800" dirty="0" smtClean="0"/>
              <a:t> </a:t>
            </a:r>
            <a:r>
              <a:rPr lang="pt-PT" sz="1800" dirty="0" err="1" smtClean="0"/>
              <a:t>side</a:t>
            </a:r>
            <a:r>
              <a:rPr lang="pt-PT" sz="1800" dirty="0" smtClean="0"/>
              <a:t>.</a:t>
            </a: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179512" y="476672"/>
            <a:ext cx="6830888" cy="66992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Duality</a:t>
            </a:r>
            <a:endParaRPr kumimoji="0" lang="pt-PT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70104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FBAB66-6191-413B-9E90-B3279499AA6C}" type="slidenum">
              <a:rPr lang="en-US" smtClean="0">
                <a:solidFill>
                  <a:schemeClr val="bg1"/>
                </a:solidFill>
                <a:latin typeface="Franklin Gothic Book" pitchFamily="34" charset="0"/>
              </a:rPr>
              <a:pPr/>
              <a:t>7</a:t>
            </a:fld>
            <a:endParaRPr lang="en-US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4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3"/>
          </p:nvPr>
        </p:nvSpPr>
        <p:spPr>
          <a:xfrm>
            <a:off x="357158" y="2060848"/>
            <a:ext cx="8607330" cy="393992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pt-PT" sz="2000" b="1" dirty="0" err="1" smtClean="0">
                <a:solidFill>
                  <a:srgbClr val="C11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</a:t>
            </a:r>
            <a:r>
              <a:rPr lang="pt-PT" sz="2000" b="1" dirty="0" smtClean="0">
                <a:solidFill>
                  <a:srgbClr val="C11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</a:t>
            </a:r>
            <a:r>
              <a:rPr lang="pt-PT" sz="2000" b="1" dirty="0" smtClean="0"/>
              <a:t>:</a:t>
            </a:r>
            <a:r>
              <a:rPr lang="pt-PT" sz="2000" dirty="0" smtClean="0"/>
              <a:t> </a:t>
            </a:r>
            <a:r>
              <a:rPr lang="pt-PT" sz="2000" dirty="0" err="1" smtClean="0"/>
              <a:t>The</a:t>
            </a:r>
            <a:r>
              <a:rPr lang="pt-PT" sz="2000" dirty="0" smtClean="0"/>
              <a:t> dual </a:t>
            </a:r>
            <a:r>
              <a:rPr lang="pt-PT" sz="2000" dirty="0" err="1" smtClean="0"/>
              <a:t>of</a:t>
            </a:r>
            <a:r>
              <a:rPr lang="pt-PT" sz="2000" dirty="0" smtClean="0"/>
              <a:t> </a:t>
            </a:r>
            <a:r>
              <a:rPr lang="pt-PT" sz="2000" dirty="0" err="1" smtClean="0"/>
              <a:t>the</a:t>
            </a:r>
            <a:r>
              <a:rPr lang="pt-PT" sz="2000" dirty="0" smtClean="0"/>
              <a:t> dual </a:t>
            </a:r>
            <a:r>
              <a:rPr lang="pt-PT" sz="2000" dirty="0" err="1" smtClean="0"/>
              <a:t>is</a:t>
            </a:r>
            <a:r>
              <a:rPr lang="pt-PT" sz="2000" dirty="0" smtClean="0"/>
              <a:t> </a:t>
            </a:r>
            <a:r>
              <a:rPr lang="pt-PT" sz="2000" dirty="0" err="1" smtClean="0"/>
              <a:t>the</a:t>
            </a:r>
            <a:r>
              <a:rPr lang="pt-PT" sz="2000" dirty="0" smtClean="0"/>
              <a:t> </a:t>
            </a:r>
            <a:r>
              <a:rPr lang="pt-PT" sz="2000" dirty="0" err="1" smtClean="0"/>
              <a:t>primal</a:t>
            </a:r>
            <a:r>
              <a:rPr lang="pt-PT" sz="2000" dirty="0" smtClean="0"/>
              <a:t>.</a:t>
            </a:r>
          </a:p>
          <a:p>
            <a:pPr>
              <a:spcBef>
                <a:spcPts val="1200"/>
              </a:spcBef>
            </a:pPr>
            <a:endParaRPr lang="pt-PT" sz="2000" dirty="0"/>
          </a:p>
          <a:p>
            <a:pPr>
              <a:spcBef>
                <a:spcPts val="1200"/>
              </a:spcBef>
            </a:pPr>
            <a:r>
              <a:rPr lang="pt-PT" sz="2000" b="1" dirty="0" smtClean="0">
                <a:solidFill>
                  <a:srgbClr val="C11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Propriedade 7</a:t>
            </a:r>
            <a:r>
              <a:rPr lang="pt-PT" sz="2000" b="1" dirty="0" smtClean="0"/>
              <a:t>:</a:t>
            </a:r>
            <a:r>
              <a:rPr lang="pt-PT" sz="2000" dirty="0" smtClean="0"/>
              <a:t> </a:t>
            </a:r>
            <a:r>
              <a:rPr lang="pt-PT" sz="2000" dirty="0" err="1" smtClean="0"/>
              <a:t>Given</a:t>
            </a:r>
            <a:r>
              <a:rPr lang="pt-PT" sz="2000" dirty="0" smtClean="0"/>
              <a:t> a </a:t>
            </a:r>
            <a:r>
              <a:rPr lang="pt-PT" sz="2000" dirty="0" err="1" smtClean="0"/>
              <a:t>pair</a:t>
            </a:r>
            <a:r>
              <a:rPr lang="pt-PT" sz="2000" dirty="0" smtClean="0"/>
              <a:t> </a:t>
            </a:r>
            <a:r>
              <a:rPr lang="pt-PT" sz="2000" dirty="0" err="1" smtClean="0"/>
              <a:t>of</a:t>
            </a:r>
            <a:r>
              <a:rPr lang="pt-PT" sz="2000" dirty="0" smtClean="0"/>
              <a:t> dual </a:t>
            </a:r>
            <a:r>
              <a:rPr lang="pt-PT" sz="2000" dirty="0" err="1" smtClean="0"/>
              <a:t>problems</a:t>
            </a:r>
            <a:r>
              <a:rPr lang="pt-PT" sz="2000" dirty="0" smtClean="0"/>
              <a:t> </a:t>
            </a:r>
            <a:r>
              <a:rPr lang="pt-PT" sz="2000" dirty="0" err="1" smtClean="0"/>
              <a:t>if</a:t>
            </a:r>
            <a:r>
              <a:rPr lang="pt-PT" sz="2000" dirty="0" smtClean="0"/>
              <a:t> a </a:t>
            </a:r>
            <a:r>
              <a:rPr lang="pt-PT" sz="2000" dirty="0" err="1" smtClean="0"/>
              <a:t>feasible</a:t>
            </a:r>
            <a:r>
              <a:rPr lang="pt-PT" sz="2000" dirty="0" smtClean="0"/>
              <a:t> </a:t>
            </a:r>
            <a:r>
              <a:rPr lang="pt-PT" sz="2000" dirty="0" err="1" smtClean="0"/>
              <a:t>solution</a:t>
            </a:r>
            <a:r>
              <a:rPr lang="pt-PT" sz="2000" dirty="0" smtClean="0"/>
              <a:t> </a:t>
            </a:r>
            <a:r>
              <a:rPr lang="pt-PT" sz="2000" b="1" dirty="0"/>
              <a:t>x</a:t>
            </a:r>
            <a:r>
              <a:rPr lang="pt-PT" sz="2000" dirty="0"/>
              <a:t>’ </a:t>
            </a:r>
            <a:r>
              <a:rPr lang="pt-PT" sz="2000" dirty="0" err="1" smtClean="0"/>
              <a:t>of</a:t>
            </a:r>
            <a:r>
              <a:rPr lang="pt-PT" sz="2000" dirty="0" smtClean="0"/>
              <a:t> </a:t>
            </a:r>
            <a:r>
              <a:rPr lang="pt-PT" sz="2000" dirty="0" err="1" smtClean="0"/>
              <a:t>the</a:t>
            </a:r>
            <a:r>
              <a:rPr lang="pt-PT" sz="2000" dirty="0" smtClean="0"/>
              <a:t> </a:t>
            </a:r>
            <a:r>
              <a:rPr lang="pt-PT" sz="2000" dirty="0" err="1" smtClean="0"/>
              <a:t>maximization</a:t>
            </a:r>
            <a:r>
              <a:rPr lang="pt-PT" sz="2000" dirty="0" smtClean="0"/>
              <a:t> </a:t>
            </a:r>
            <a:r>
              <a:rPr lang="pt-PT" sz="2000" dirty="0" err="1" smtClean="0"/>
              <a:t>problem</a:t>
            </a:r>
            <a:r>
              <a:rPr lang="pt-PT" sz="2000" dirty="0" smtClean="0"/>
              <a:t> </a:t>
            </a:r>
            <a:r>
              <a:rPr lang="pt-PT" sz="2000" dirty="0" err="1" smtClean="0"/>
              <a:t>takes</a:t>
            </a:r>
            <a:r>
              <a:rPr lang="pt-PT" sz="2000" dirty="0" smtClean="0"/>
              <a:t> </a:t>
            </a:r>
            <a:r>
              <a:rPr lang="pt-PT" sz="2000" dirty="0" err="1" smtClean="0"/>
              <a:t>the</a:t>
            </a:r>
            <a:r>
              <a:rPr lang="pt-PT" sz="2000" dirty="0" smtClean="0"/>
              <a:t> </a:t>
            </a:r>
            <a:r>
              <a:rPr lang="pt-PT" sz="2000" dirty="0" err="1" smtClean="0"/>
              <a:t>value</a:t>
            </a:r>
            <a:r>
              <a:rPr lang="pt-PT" sz="2000" dirty="0" smtClean="0"/>
              <a:t> Z’ </a:t>
            </a:r>
            <a:r>
              <a:rPr lang="pt-PT" sz="2000" dirty="0" err="1" smtClean="0"/>
              <a:t>and</a:t>
            </a:r>
            <a:r>
              <a:rPr lang="pt-PT" sz="2000" dirty="0" smtClean="0"/>
              <a:t> a </a:t>
            </a:r>
            <a:r>
              <a:rPr lang="pt-PT" sz="2000" dirty="0" err="1" smtClean="0"/>
              <a:t>feasible</a:t>
            </a:r>
            <a:r>
              <a:rPr lang="pt-PT" sz="2000" dirty="0" smtClean="0"/>
              <a:t> </a:t>
            </a:r>
            <a:r>
              <a:rPr lang="pt-PT" sz="2000" dirty="0" err="1" smtClean="0"/>
              <a:t>solution</a:t>
            </a:r>
            <a:r>
              <a:rPr lang="pt-PT" sz="2000" dirty="0" smtClean="0"/>
              <a:t> </a:t>
            </a:r>
            <a:r>
              <a:rPr lang="pt-PT" sz="2000" b="1" dirty="0" err="1"/>
              <a:t>y</a:t>
            </a:r>
            <a:r>
              <a:rPr lang="pt-PT" sz="2000" dirty="0" err="1"/>
              <a:t>’of</a:t>
            </a:r>
            <a:r>
              <a:rPr lang="pt-PT" sz="2000" dirty="0"/>
              <a:t> </a:t>
            </a:r>
            <a:r>
              <a:rPr lang="pt-PT" sz="2000" dirty="0" err="1" smtClean="0"/>
              <a:t>the</a:t>
            </a:r>
            <a:r>
              <a:rPr lang="pt-PT" sz="2000" dirty="0" smtClean="0"/>
              <a:t> </a:t>
            </a:r>
            <a:r>
              <a:rPr lang="pt-PT" sz="2000" dirty="0" err="1" smtClean="0"/>
              <a:t>minimization</a:t>
            </a:r>
            <a:r>
              <a:rPr lang="pt-PT" sz="2000" dirty="0" smtClean="0"/>
              <a:t> </a:t>
            </a:r>
            <a:r>
              <a:rPr lang="pt-PT" sz="2000" dirty="0" err="1" smtClean="0"/>
              <a:t>problem</a:t>
            </a:r>
            <a:r>
              <a:rPr lang="pt-PT" sz="2000" dirty="0" smtClean="0"/>
              <a:t> </a:t>
            </a:r>
            <a:r>
              <a:rPr lang="pt-PT" sz="2000" dirty="0" err="1" smtClean="0"/>
              <a:t>takes</a:t>
            </a:r>
            <a:r>
              <a:rPr lang="pt-PT" sz="2000" dirty="0" smtClean="0"/>
              <a:t> </a:t>
            </a:r>
            <a:r>
              <a:rPr lang="pt-PT" sz="2000" dirty="0" err="1" smtClean="0"/>
              <a:t>the</a:t>
            </a:r>
            <a:r>
              <a:rPr lang="pt-PT" sz="2000" dirty="0" smtClean="0"/>
              <a:t> </a:t>
            </a:r>
            <a:r>
              <a:rPr lang="pt-PT" sz="2000" dirty="0" err="1" smtClean="0"/>
              <a:t>value</a:t>
            </a:r>
            <a:r>
              <a:rPr lang="pt-PT" sz="2000" dirty="0" smtClean="0"/>
              <a:t> W’, </a:t>
            </a:r>
            <a:r>
              <a:rPr lang="pt-PT" sz="2000" dirty="0" err="1" smtClean="0"/>
              <a:t>then</a:t>
            </a:r>
            <a:r>
              <a:rPr lang="pt-PT" sz="2000" dirty="0" smtClean="0"/>
              <a:t> </a:t>
            </a:r>
            <a:r>
              <a:rPr lang="pt-PT" sz="2000" dirty="0"/>
              <a:t>Z’</a:t>
            </a:r>
            <a:r>
              <a:rPr lang="pt-PT" sz="2000" dirty="0" smtClean="0"/>
              <a:t> ≤ W’. </a:t>
            </a:r>
          </a:p>
          <a:p>
            <a:pPr>
              <a:spcBef>
                <a:spcPts val="1200"/>
              </a:spcBef>
            </a:pPr>
            <a:r>
              <a:rPr lang="pt-PT" sz="2000" dirty="0" err="1" smtClean="0"/>
              <a:t>If</a:t>
            </a:r>
            <a:r>
              <a:rPr lang="pt-PT" sz="2000" dirty="0" smtClean="0"/>
              <a:t> </a:t>
            </a:r>
            <a:r>
              <a:rPr lang="pt-PT" sz="2000" dirty="0"/>
              <a:t>Z’ </a:t>
            </a:r>
            <a:r>
              <a:rPr lang="pt-PT" sz="2000" dirty="0" smtClean="0"/>
              <a:t>= </a:t>
            </a:r>
            <a:r>
              <a:rPr lang="pt-PT" sz="2000" dirty="0"/>
              <a:t>W</a:t>
            </a:r>
            <a:r>
              <a:rPr lang="pt-PT" sz="2000" dirty="0" smtClean="0"/>
              <a:t>’, </a:t>
            </a:r>
            <a:r>
              <a:rPr lang="pt-PT" sz="2000" dirty="0" err="1" smtClean="0"/>
              <a:t>then</a:t>
            </a:r>
            <a:r>
              <a:rPr lang="pt-PT" sz="2000" dirty="0" smtClean="0"/>
              <a:t>  </a:t>
            </a:r>
            <a:r>
              <a:rPr lang="pt-PT" sz="2000" b="1" dirty="0" smtClean="0"/>
              <a:t>x</a:t>
            </a:r>
            <a:r>
              <a:rPr lang="pt-PT" sz="2000" dirty="0" smtClean="0"/>
              <a:t>’ </a:t>
            </a:r>
            <a:r>
              <a:rPr lang="pt-PT" sz="2000" dirty="0" err="1" smtClean="0"/>
              <a:t>and</a:t>
            </a:r>
            <a:r>
              <a:rPr lang="pt-PT" sz="2000" dirty="0" smtClean="0"/>
              <a:t> </a:t>
            </a:r>
            <a:r>
              <a:rPr lang="pt-PT" sz="2000" b="1" dirty="0" smtClean="0"/>
              <a:t>y</a:t>
            </a:r>
            <a:r>
              <a:rPr lang="pt-PT" sz="2000" dirty="0" smtClean="0"/>
              <a:t>’ are </a:t>
            </a:r>
            <a:r>
              <a:rPr lang="pt-PT" sz="2000" dirty="0" err="1" smtClean="0"/>
              <a:t>optimal</a:t>
            </a:r>
            <a:r>
              <a:rPr lang="pt-PT" sz="2000" dirty="0" smtClean="0"/>
              <a:t> </a:t>
            </a:r>
            <a:r>
              <a:rPr lang="pt-PT" sz="2000" dirty="0" err="1" smtClean="0"/>
              <a:t>solutions</a:t>
            </a:r>
            <a:r>
              <a:rPr lang="pt-PT" sz="2000" dirty="0" smtClean="0"/>
              <a:t> </a:t>
            </a:r>
            <a:r>
              <a:rPr lang="pt-PT" sz="2000" dirty="0" err="1" smtClean="0"/>
              <a:t>of</a:t>
            </a:r>
            <a:r>
              <a:rPr lang="pt-PT" sz="2000" dirty="0" smtClean="0"/>
              <a:t> </a:t>
            </a:r>
            <a:r>
              <a:rPr lang="pt-PT" sz="2000" dirty="0" err="1" smtClean="0"/>
              <a:t>its</a:t>
            </a:r>
            <a:r>
              <a:rPr lang="pt-PT" sz="2000" dirty="0" smtClean="0"/>
              <a:t> </a:t>
            </a:r>
            <a:r>
              <a:rPr lang="pt-PT" sz="2000" dirty="0" err="1" smtClean="0"/>
              <a:t>problems</a:t>
            </a:r>
            <a:r>
              <a:rPr lang="pt-PT" sz="2000" dirty="0" smtClean="0"/>
              <a:t>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Properties</a:t>
            </a:r>
            <a:endParaRPr lang="pt-P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179512" y="476672"/>
            <a:ext cx="4176464" cy="66992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Duality</a:t>
            </a:r>
            <a:endParaRPr kumimoji="0" lang="pt-PT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0104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6CE86-45F0-4585-9543-30263EBBB2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620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3"/>
          </p:nvPr>
        </p:nvSpPr>
        <p:spPr>
          <a:xfrm>
            <a:off x="357158" y="4293096"/>
            <a:ext cx="8607330" cy="2016224"/>
          </a:xfrm>
        </p:spPr>
        <p:txBody>
          <a:bodyPr>
            <a:normAutofit fontScale="77500" lnSpcReduction="20000"/>
          </a:bodyPr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t-PT" sz="2000" b="1" dirty="0" smtClean="0">
                <a:latin typeface="Minion Pro"/>
                <a:ea typeface="Times New Roman" pitchFamily="18" charset="0"/>
                <a:cs typeface="Times New Roman" pitchFamily="18" charset="0"/>
              </a:rPr>
              <a:t> </a:t>
            </a:r>
            <a:r>
              <a:rPr lang="pt-PT" sz="2000" b="1" dirty="0" err="1" smtClean="0">
                <a:latin typeface="Minion Pro"/>
                <a:ea typeface="Times New Roman" pitchFamily="18" charset="0"/>
                <a:cs typeface="Times New Roman" pitchFamily="18" charset="0"/>
              </a:rPr>
              <a:t>complementary</a:t>
            </a:r>
            <a:r>
              <a:rPr lang="pt-PT" sz="2000" b="1" dirty="0" smtClean="0">
                <a:latin typeface="Minion Pro"/>
                <a:ea typeface="Times New Roman" pitchFamily="18" charset="0"/>
                <a:cs typeface="Times New Roman" pitchFamily="18" charset="0"/>
              </a:rPr>
              <a:t> </a:t>
            </a:r>
            <a:r>
              <a:rPr lang="pt-PT" sz="2000" b="1" dirty="0" err="1" smtClean="0">
                <a:latin typeface="Minion Pro"/>
                <a:ea typeface="Times New Roman" pitchFamily="18" charset="0"/>
                <a:cs typeface="Times New Roman" pitchFamily="18" charset="0"/>
              </a:rPr>
              <a:t>solutions</a:t>
            </a:r>
            <a:r>
              <a:rPr lang="pt-PT" sz="2000" dirty="0" smtClean="0">
                <a:latin typeface="Minion Pro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pt-PT" sz="2000" dirty="0" smtClean="0">
                <a:latin typeface="Minion Pro"/>
                <a:ea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pt-PT" sz="2000" dirty="0" smtClean="0">
                <a:latin typeface="Minion Pro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pt-PT" sz="2000" dirty="0" err="1" smtClean="0">
                <a:latin typeface="Minion Pro"/>
                <a:ea typeface="Times New Roman" pitchFamily="18" charset="0"/>
                <a:cs typeface="Times New Roman" pitchFamily="18" charset="0"/>
              </a:rPr>
              <a:t>verify</a:t>
            </a:r>
            <a:r>
              <a:rPr lang="pt-PT" sz="2000" dirty="0" smtClean="0">
                <a:latin typeface="Minion Pro"/>
                <a:ea typeface="Times New Roman" pitchFamily="18" charset="0"/>
                <a:cs typeface="Times New Roman" pitchFamily="18" charset="0"/>
              </a:rPr>
              <a:t> </a:t>
            </a:r>
            <a:r>
              <a:rPr lang="pt-PT" sz="2000" b="1" dirty="0" err="1" smtClean="0">
                <a:latin typeface="Minion Pro"/>
                <a:ea typeface="Times New Roman" pitchFamily="18" charset="0"/>
                <a:cs typeface="Times New Roman" pitchFamily="18" charset="0"/>
              </a:rPr>
              <a:t>complementary</a:t>
            </a:r>
            <a:r>
              <a:rPr lang="pt-PT" sz="2000" b="1" dirty="0" smtClean="0">
                <a:latin typeface="Minion Pro"/>
                <a:ea typeface="Times New Roman" pitchFamily="18" charset="0"/>
                <a:cs typeface="Times New Roman" pitchFamily="18" charset="0"/>
              </a:rPr>
              <a:t> </a:t>
            </a:r>
            <a:r>
              <a:rPr lang="pt-PT" sz="2000" b="1" dirty="0" err="1" smtClean="0">
                <a:latin typeface="Minion Pro"/>
                <a:ea typeface="Times New Roman" pitchFamily="18" charset="0"/>
                <a:cs typeface="Times New Roman" pitchFamily="18" charset="0"/>
              </a:rPr>
              <a:t>slack</a:t>
            </a:r>
            <a:r>
              <a:rPr lang="pt-PT" sz="2000" b="1" dirty="0" smtClean="0">
                <a:latin typeface="Minion Pro"/>
                <a:ea typeface="Times New Roman" pitchFamily="18" charset="0"/>
                <a:cs typeface="Times New Roman" pitchFamily="18" charset="0"/>
              </a:rPr>
              <a:t> </a:t>
            </a:r>
            <a:r>
              <a:rPr lang="pt-PT" sz="2000" b="1" dirty="0" err="1" smtClean="0">
                <a:latin typeface="Minion Pro"/>
                <a:ea typeface="Times New Roman" pitchFamily="18" charset="0"/>
                <a:cs typeface="Times New Roman" pitchFamily="18" charset="0"/>
              </a:rPr>
              <a:t>relations</a:t>
            </a:r>
            <a:endParaRPr lang="pt-PT" sz="2000" b="1" dirty="0" smtClean="0">
              <a:latin typeface="Minion Pro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</a:pPr>
            <a:r>
              <a:rPr lang="pt-PT" sz="2000" dirty="0" smtClean="0">
                <a:latin typeface="Minion Pro"/>
                <a:ea typeface="Times New Roman" pitchFamily="18" charset="0"/>
                <a:cs typeface="Times New Roman" pitchFamily="18" charset="0"/>
              </a:rPr>
              <a:t>	</a:t>
            </a:r>
            <a:r>
              <a:rPr lang="pt-PT" sz="2000" dirty="0" err="1" smtClean="0">
                <a:latin typeface="Minion Pro"/>
                <a:ea typeface="Times New Roman" pitchFamily="18" charset="0"/>
                <a:cs typeface="Times New Roman" pitchFamily="18" charset="0"/>
              </a:rPr>
              <a:t>Problem</a:t>
            </a:r>
            <a:r>
              <a:rPr lang="pt-PT" sz="2000" dirty="0" smtClean="0">
                <a:latin typeface="Minion Pro"/>
                <a:ea typeface="Times New Roman" pitchFamily="18" charset="0"/>
                <a:cs typeface="Times New Roman" pitchFamily="18" charset="0"/>
              </a:rPr>
              <a:t> (P1)			Dual </a:t>
            </a:r>
            <a:r>
              <a:rPr lang="pt-PT" sz="2000" dirty="0" err="1" smtClean="0">
                <a:latin typeface="Minion Pro"/>
                <a:ea typeface="Times New Roman" pitchFamily="18" charset="0"/>
                <a:cs typeface="Times New Roman" pitchFamily="18" charset="0"/>
              </a:rPr>
              <a:t>of</a:t>
            </a:r>
            <a:r>
              <a:rPr lang="pt-PT" sz="2000" dirty="0" smtClean="0">
                <a:latin typeface="Minion Pro"/>
                <a:ea typeface="Times New Roman" pitchFamily="18" charset="0"/>
                <a:cs typeface="Times New Roman" pitchFamily="18" charset="0"/>
              </a:rPr>
              <a:t> (P1)</a:t>
            </a:r>
          </a:p>
          <a:p>
            <a:pPr marL="514350" lvl="0" indent="-514350" fontAlgn="base">
              <a:lnSpc>
                <a:spcPct val="210000"/>
              </a:lnSpc>
              <a:spcBef>
                <a:spcPct val="0"/>
              </a:spcBef>
              <a:spcAft>
                <a:spcPct val="0"/>
              </a:spcAft>
              <a:buAutoNum type="romanLcParenR"/>
            </a:pPr>
            <a:r>
              <a:rPr lang="pt-PT" sz="2000" dirty="0" err="1" smtClean="0">
                <a:latin typeface="Minion Pro"/>
                <a:ea typeface="Times New Roman" pitchFamily="18" charset="0"/>
                <a:cs typeface="Times New Roman" pitchFamily="18" charset="0"/>
              </a:rPr>
              <a:t>decision</a:t>
            </a:r>
            <a:r>
              <a:rPr lang="pt-PT" sz="2000" dirty="0" smtClean="0">
                <a:latin typeface="Minion Pro"/>
                <a:ea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err="1" smtClean="0">
                <a:latin typeface="Minion Pro"/>
                <a:ea typeface="Times New Roman" pitchFamily="18" charset="0"/>
                <a:cs typeface="Times New Roman" pitchFamily="18" charset="0"/>
              </a:rPr>
              <a:t>variable</a:t>
            </a:r>
            <a:r>
              <a:rPr lang="pt-PT" sz="2000" dirty="0" smtClean="0">
                <a:latin typeface="Minion Pro"/>
                <a:ea typeface="Times New Roman" pitchFamily="18" charset="0"/>
                <a:cs typeface="Times New Roman" pitchFamily="18" charset="0"/>
              </a:rPr>
              <a:t> </a:t>
            </a:r>
            <a:r>
              <a:rPr lang="pt-PT" sz="2000" dirty="0">
                <a:latin typeface="Minion Pro"/>
                <a:ea typeface="Times New Roman" pitchFamily="18" charset="0"/>
                <a:cs typeface="Times New Roman" pitchFamily="18" charset="0"/>
              </a:rPr>
              <a:t>≠ </a:t>
            </a:r>
            <a:r>
              <a:rPr lang="pt-PT" sz="2000" dirty="0" smtClean="0">
                <a:latin typeface="Minion Pro"/>
                <a:ea typeface="Times New Roman" pitchFamily="18" charset="0"/>
                <a:cs typeface="Times New Roman" pitchFamily="18" charset="0"/>
              </a:rPr>
              <a:t>0 (BV</a:t>
            </a:r>
            <a:r>
              <a:rPr lang="pt-PT" sz="2000" dirty="0">
                <a:latin typeface="Minion Pro"/>
                <a:ea typeface="Times New Roman" pitchFamily="18" charset="0"/>
                <a:cs typeface="Times New Roman" pitchFamily="18" charset="0"/>
              </a:rPr>
              <a:t>)  </a:t>
            </a:r>
            <a:r>
              <a:rPr lang="pt-PT" sz="2800" dirty="0" smtClean="0">
                <a:solidFill>
                  <a:srgbClr val="C11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⇨</a:t>
            </a:r>
            <a:r>
              <a:rPr lang="pt-PT" sz="2000" dirty="0" smtClean="0">
                <a:solidFill>
                  <a:srgbClr val="C11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 </a:t>
            </a:r>
            <a:r>
              <a:rPr lang="pt-PT" sz="2000" dirty="0" smtClean="0">
                <a:latin typeface="Minion Pro"/>
                <a:ea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err="1" smtClean="0">
                <a:latin typeface="Minion Pro"/>
                <a:ea typeface="Times New Roman" pitchFamily="18" charset="0"/>
                <a:cs typeface="Times New Roman" pitchFamily="18" charset="0"/>
              </a:rPr>
              <a:t>binding</a:t>
            </a:r>
            <a:r>
              <a:rPr lang="pt-PT" sz="2000" dirty="0" smtClean="0">
                <a:latin typeface="Minion Pro"/>
                <a:ea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err="1" smtClean="0">
                <a:latin typeface="Minion Pro"/>
                <a:ea typeface="Times New Roman" pitchFamily="18" charset="0"/>
                <a:cs typeface="Times New Roman" pitchFamily="18" charset="0"/>
              </a:rPr>
              <a:t>constraint</a:t>
            </a:r>
            <a:r>
              <a:rPr lang="pt-PT" sz="2000" dirty="0" smtClean="0">
                <a:latin typeface="Minion Pro"/>
                <a:ea typeface="Times New Roman" pitchFamily="18" charset="0"/>
                <a:cs typeface="Times New Roman" pitchFamily="18" charset="0"/>
              </a:rPr>
              <a:t> (</a:t>
            </a:r>
            <a:r>
              <a:rPr lang="pt-PT" sz="2000" dirty="0" err="1" smtClean="0">
                <a:latin typeface="Minion Pro"/>
                <a:ea typeface="Times New Roman" pitchFamily="18" charset="0"/>
                <a:cs typeface="Times New Roman" pitchFamily="18" charset="0"/>
              </a:rPr>
              <a:t>slack</a:t>
            </a:r>
            <a:r>
              <a:rPr lang="pt-PT" sz="2000" dirty="0" smtClean="0">
                <a:latin typeface="Minion Pro"/>
                <a:ea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err="1" smtClean="0">
                <a:latin typeface="Minion Pro"/>
                <a:ea typeface="Times New Roman" pitchFamily="18" charset="0"/>
                <a:cs typeface="Times New Roman" pitchFamily="18" charset="0"/>
              </a:rPr>
              <a:t>variable</a:t>
            </a:r>
            <a:r>
              <a:rPr lang="pt-PT" sz="2000" dirty="0" smtClean="0">
                <a:latin typeface="Minion Pro"/>
                <a:ea typeface="Times New Roman" pitchFamily="18" charset="0"/>
                <a:cs typeface="Times New Roman" pitchFamily="18" charset="0"/>
              </a:rPr>
              <a:t> =0 NBV</a:t>
            </a:r>
            <a:r>
              <a:rPr lang="pt-PT" sz="2000" dirty="0">
                <a:latin typeface="Minion Pro"/>
                <a:ea typeface="Times New Roman" pitchFamily="18" charset="0"/>
                <a:cs typeface="Times New Roman" pitchFamily="18" charset="0"/>
              </a:rPr>
              <a:t>) </a:t>
            </a:r>
            <a:endParaRPr lang="pt-PT" sz="2000" dirty="0" smtClean="0">
              <a:latin typeface="Minion Pro"/>
              <a:ea typeface="Times New Roman" pitchFamily="18" charset="0"/>
              <a:cs typeface="Times New Roman" pitchFamily="18" charset="0"/>
            </a:endParaRPr>
          </a:p>
          <a:p>
            <a:pPr marL="514350" lvl="0" indent="-514350" fontAlgn="base">
              <a:lnSpc>
                <a:spcPct val="210000"/>
              </a:lnSpc>
              <a:spcBef>
                <a:spcPct val="0"/>
              </a:spcBef>
              <a:spcAft>
                <a:spcPct val="0"/>
              </a:spcAft>
              <a:buAutoNum type="romanLcParenR"/>
            </a:pPr>
            <a:r>
              <a:rPr lang="pt-PT" sz="2000" dirty="0" smtClean="0">
                <a:latin typeface="Minion Pro"/>
                <a:ea typeface="Times New Roman" pitchFamily="18" charset="0"/>
                <a:cs typeface="Times New Roman" pitchFamily="18" charset="0"/>
              </a:rPr>
              <a:t>non </a:t>
            </a:r>
            <a:r>
              <a:rPr lang="pt-PT" sz="2000" dirty="0" err="1" smtClean="0">
                <a:latin typeface="Minion Pro"/>
                <a:ea typeface="Times New Roman" pitchFamily="18" charset="0"/>
                <a:cs typeface="Times New Roman" pitchFamily="18" charset="0"/>
              </a:rPr>
              <a:t>binding</a:t>
            </a:r>
            <a:r>
              <a:rPr lang="pt-PT" sz="2000" dirty="0" smtClean="0">
                <a:latin typeface="Minion Pro"/>
                <a:ea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err="1">
                <a:latin typeface="Minion Pro"/>
                <a:ea typeface="Times New Roman" pitchFamily="18" charset="0"/>
                <a:cs typeface="Times New Roman" pitchFamily="18" charset="0"/>
              </a:rPr>
              <a:t>constraint</a:t>
            </a:r>
            <a:r>
              <a:rPr lang="pt-PT" sz="2000" dirty="0">
                <a:latin typeface="Minion Pro"/>
                <a:ea typeface="Times New Roman" pitchFamily="18" charset="0"/>
                <a:cs typeface="Times New Roman" pitchFamily="18" charset="0"/>
              </a:rPr>
              <a:t> (</a:t>
            </a:r>
            <a:r>
              <a:rPr lang="pt-PT" sz="2000" dirty="0" err="1">
                <a:latin typeface="Minion Pro"/>
                <a:ea typeface="Times New Roman" pitchFamily="18" charset="0"/>
                <a:cs typeface="Times New Roman" pitchFamily="18" charset="0"/>
              </a:rPr>
              <a:t>slack</a:t>
            </a:r>
            <a:r>
              <a:rPr lang="pt-PT" sz="2000" dirty="0">
                <a:latin typeface="Minion Pro"/>
                <a:ea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err="1">
                <a:latin typeface="Minion Pro"/>
                <a:ea typeface="Times New Roman" pitchFamily="18" charset="0"/>
                <a:cs typeface="Times New Roman" pitchFamily="18" charset="0"/>
              </a:rPr>
              <a:t>variable</a:t>
            </a:r>
            <a:r>
              <a:rPr lang="pt-PT" sz="2000" dirty="0">
                <a:latin typeface="Minion Pro"/>
                <a:ea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err="1" smtClean="0">
                <a:latin typeface="Minion Pro"/>
                <a:ea typeface="Times New Roman" pitchFamily="18" charset="0"/>
                <a:cs typeface="Times New Roman" pitchFamily="18" charset="0"/>
              </a:rPr>
              <a:t>is</a:t>
            </a:r>
            <a:r>
              <a:rPr lang="pt-PT" sz="2000" dirty="0" smtClean="0">
                <a:latin typeface="Minion Pro"/>
                <a:ea typeface="Times New Roman" pitchFamily="18" charset="0"/>
                <a:cs typeface="Times New Roman" pitchFamily="18" charset="0"/>
              </a:rPr>
              <a:t> BV</a:t>
            </a:r>
            <a:r>
              <a:rPr lang="pt-PT" sz="2000" dirty="0">
                <a:latin typeface="Minion Pro"/>
                <a:ea typeface="Times New Roman" pitchFamily="18" charset="0"/>
                <a:cs typeface="Times New Roman" pitchFamily="18" charset="0"/>
              </a:rPr>
              <a:t>) </a:t>
            </a:r>
            <a:r>
              <a:rPr lang="pt-P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⇨</a:t>
            </a:r>
            <a:r>
              <a:rPr lang="pt-PT" sz="2000" dirty="0" smtClean="0">
                <a:latin typeface="Minion Pro"/>
                <a:ea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err="1">
                <a:latin typeface="Minion Pro"/>
                <a:ea typeface="Times New Roman" pitchFamily="18" charset="0"/>
                <a:cs typeface="Times New Roman" pitchFamily="18" charset="0"/>
              </a:rPr>
              <a:t>decision</a:t>
            </a:r>
            <a:r>
              <a:rPr lang="pt-PT" sz="2000" dirty="0">
                <a:latin typeface="Minion Pro"/>
                <a:ea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err="1">
                <a:latin typeface="Minion Pro"/>
                <a:ea typeface="Times New Roman" pitchFamily="18" charset="0"/>
                <a:cs typeface="Times New Roman" pitchFamily="18" charset="0"/>
              </a:rPr>
              <a:t>variable</a:t>
            </a:r>
            <a:r>
              <a:rPr lang="pt-PT" sz="2000" dirty="0">
                <a:latin typeface="Minion Pro"/>
                <a:ea typeface="Times New Roman" pitchFamily="18" charset="0"/>
                <a:cs typeface="Times New Roman" pitchFamily="18" charset="0"/>
              </a:rPr>
              <a:t> =</a:t>
            </a:r>
            <a:r>
              <a:rPr lang="pt-PT" sz="2000" dirty="0" smtClean="0">
                <a:latin typeface="Minion Pro"/>
                <a:ea typeface="Times New Roman" pitchFamily="18" charset="0"/>
                <a:cs typeface="Times New Roman" pitchFamily="18" charset="0"/>
              </a:rPr>
              <a:t>0 (NBV)\</a:t>
            </a: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179512" y="476672"/>
            <a:ext cx="4176464" cy="66992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itchFamily="34" charset="0"/>
                <a:ea typeface="+mj-ea"/>
                <a:cs typeface="+mj-cs"/>
              </a:rPr>
              <a:t>Duality</a:t>
            </a:r>
            <a:endParaRPr kumimoji="0" lang="pt-PT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0104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6CE86-45F0-4585-9543-30263EBBB2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941740"/>
              </p:ext>
            </p:extLst>
          </p:nvPr>
        </p:nvGraphicFramePr>
        <p:xfrm>
          <a:off x="1043608" y="1268760"/>
          <a:ext cx="7416824" cy="2620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1380"/>
                <a:gridCol w="2862722"/>
                <a:gridCol w="2862722"/>
              </a:tblGrid>
              <a:tr h="792088"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err="1" smtClean="0">
                          <a:effectLst/>
                        </a:rPr>
                        <a:t>P</a:t>
                      </a:r>
                      <a:r>
                        <a:rPr lang="pt-PT" sz="2000" cap="small" dirty="0" err="1" smtClean="0">
                          <a:effectLst/>
                        </a:rPr>
                        <a:t>rimal</a:t>
                      </a:r>
                      <a:endParaRPr lang="pt-PT" sz="2000" cap="small" dirty="0" smtClean="0">
                        <a:effectLst/>
                      </a:endParaRPr>
                    </a:p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pt-PT" sz="2000" dirty="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</a:rPr>
                        <a:t>D</a:t>
                      </a:r>
                      <a:r>
                        <a:rPr lang="pt-PT" sz="2000" cap="small" dirty="0">
                          <a:effectLst/>
                        </a:rPr>
                        <a:t>ual</a:t>
                      </a:r>
                      <a:endParaRPr lang="pt-PT" sz="2000" dirty="0">
                        <a:effectLst/>
                        <a:latin typeface="Cambria Math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lToBr w="12700" cap="flat" cmpd="sng" algn="ctr">
                      <a:solidFill>
                        <a:srgbClr val="C113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PT" sz="2000" dirty="0" err="1" smtClean="0">
                          <a:effectLst/>
                        </a:rPr>
                        <a:t>with</a:t>
                      </a:r>
                      <a:r>
                        <a:rPr lang="pt-PT" sz="2000" dirty="0" smtClean="0">
                          <a:effectLst/>
                        </a:rPr>
                        <a:t> FS</a:t>
                      </a:r>
                      <a:endParaRPr lang="pt-PT" sz="2000" dirty="0">
                        <a:effectLst/>
                        <a:latin typeface="Cambria Math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pt-PT" sz="2000" dirty="0" smtClean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err="1" smtClean="0">
                          <a:effectLst/>
                        </a:rPr>
                        <a:t>Without</a:t>
                      </a:r>
                      <a:r>
                        <a:rPr lang="pt-PT" sz="2000" dirty="0" smtClean="0">
                          <a:effectLst/>
                        </a:rPr>
                        <a:t> FS</a:t>
                      </a:r>
                      <a:endParaRPr lang="pt-PT" sz="2000" dirty="0">
                        <a:effectLst/>
                        <a:latin typeface="Cambria Math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err="1" smtClean="0">
                          <a:effectLst/>
                        </a:rPr>
                        <a:t>with</a:t>
                      </a:r>
                      <a:r>
                        <a:rPr lang="pt-PT" sz="2000" dirty="0" smtClean="0">
                          <a:effectLst/>
                        </a:rPr>
                        <a:t> FS</a:t>
                      </a:r>
                      <a:endParaRPr lang="pt-PT" sz="2000" dirty="0">
                        <a:effectLst/>
                        <a:latin typeface="Cambria Math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effectLst/>
                        </a:rPr>
                        <a:t>Both </a:t>
                      </a:r>
                      <a:r>
                        <a:rPr lang="pt-PT" sz="2000" dirty="0" err="1" smtClean="0">
                          <a:effectLst/>
                        </a:rPr>
                        <a:t>problems</a:t>
                      </a:r>
                      <a:r>
                        <a:rPr lang="pt-PT" sz="2000" dirty="0" smtClean="0">
                          <a:effectLst/>
                        </a:rPr>
                        <a:t> </a:t>
                      </a:r>
                      <a:r>
                        <a:rPr lang="pt-PT" sz="2000" dirty="0" err="1" smtClean="0">
                          <a:effectLst/>
                        </a:rPr>
                        <a:t>have</a:t>
                      </a:r>
                      <a:r>
                        <a:rPr lang="pt-PT" sz="2000" dirty="0" smtClean="0">
                          <a:effectLst/>
                        </a:rPr>
                        <a:t> </a:t>
                      </a:r>
                      <a:r>
                        <a:rPr lang="pt-PT" sz="2000" dirty="0" err="1" smtClean="0">
                          <a:effectLst/>
                        </a:rPr>
                        <a:t>optimal</a:t>
                      </a:r>
                      <a:r>
                        <a:rPr lang="pt-PT" sz="2000" dirty="0" smtClean="0">
                          <a:effectLst/>
                        </a:rPr>
                        <a:t> </a:t>
                      </a:r>
                      <a:r>
                        <a:rPr lang="pt-PT" sz="2000" dirty="0" err="1" smtClean="0">
                          <a:effectLst/>
                        </a:rPr>
                        <a:t>solutions</a:t>
                      </a:r>
                      <a:r>
                        <a:rPr lang="pt-PT" sz="2000" dirty="0" smtClean="0">
                          <a:effectLst/>
                        </a:rPr>
                        <a:t> </a:t>
                      </a:r>
                      <a:r>
                        <a:rPr lang="pt-PT" sz="2000" dirty="0" err="1" smtClean="0">
                          <a:effectLst/>
                        </a:rPr>
                        <a:t>and</a:t>
                      </a:r>
                      <a:endParaRPr lang="pt-PT" sz="2000" dirty="0">
                        <a:effectLst/>
                        <a:latin typeface="Cambria Math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err="1">
                          <a:effectLst/>
                        </a:rPr>
                        <a:t>Primal</a:t>
                      </a:r>
                      <a:r>
                        <a:rPr lang="pt-PT" sz="2000" dirty="0">
                          <a:effectLst/>
                        </a:rPr>
                        <a:t> </a:t>
                      </a:r>
                      <a:r>
                        <a:rPr lang="pt-PT" sz="2000" dirty="0" err="1" smtClean="0">
                          <a:effectLst/>
                        </a:rPr>
                        <a:t>infeasible</a:t>
                      </a:r>
                      <a:endParaRPr lang="pt-PT" sz="2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</a:rPr>
                        <a:t>Dual </a:t>
                      </a:r>
                      <a:r>
                        <a:rPr lang="pt-PT" sz="2000" dirty="0" err="1" smtClean="0">
                          <a:effectLst/>
                        </a:rPr>
                        <a:t>unbounded</a:t>
                      </a:r>
                      <a:endParaRPr lang="pt-PT" sz="2000" dirty="0">
                        <a:effectLst/>
                        <a:latin typeface="Cambria Math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err="1" smtClean="0">
                          <a:effectLst/>
                        </a:rPr>
                        <a:t>Without</a:t>
                      </a:r>
                      <a:r>
                        <a:rPr lang="pt-PT" sz="2000" dirty="0" smtClean="0">
                          <a:effectLst/>
                        </a:rPr>
                        <a:t> FS</a:t>
                      </a:r>
                      <a:endParaRPr lang="pt-PT" sz="2000" dirty="0">
                        <a:effectLst/>
                        <a:latin typeface="Cambria Math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 err="1">
                          <a:effectLst/>
                        </a:rPr>
                        <a:t>Primal</a:t>
                      </a:r>
                      <a:r>
                        <a:rPr lang="pt-PT" sz="2000" dirty="0">
                          <a:effectLst/>
                        </a:rPr>
                        <a:t> </a:t>
                      </a:r>
                      <a:r>
                        <a:rPr lang="pt-PT" sz="2000" dirty="0" err="1" smtClean="0">
                          <a:effectLst/>
                        </a:rPr>
                        <a:t>unbounded</a:t>
                      </a:r>
                      <a:endParaRPr lang="pt-PT" sz="2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</a:rPr>
                        <a:t>Dual </a:t>
                      </a:r>
                      <a:r>
                        <a:rPr lang="pt-PT" sz="2000" dirty="0" err="1" smtClean="0">
                          <a:effectLst/>
                        </a:rPr>
                        <a:t>infeasible</a:t>
                      </a:r>
                      <a:endParaRPr lang="pt-PT" sz="20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err="1">
                          <a:effectLst/>
                        </a:rPr>
                        <a:t>Primal</a:t>
                      </a:r>
                      <a:r>
                        <a:rPr lang="pt-PT" sz="2000" dirty="0">
                          <a:effectLst/>
                        </a:rPr>
                        <a:t> </a:t>
                      </a:r>
                      <a:r>
                        <a:rPr lang="pt-PT" sz="2000" dirty="0" err="1" smtClean="0">
                          <a:effectLst/>
                        </a:rPr>
                        <a:t>infeasible</a:t>
                      </a:r>
                      <a:endParaRPr lang="pt-PT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effectLst/>
                        </a:rPr>
                        <a:t>Dual </a:t>
                      </a:r>
                      <a:r>
                        <a:rPr lang="pt-PT" sz="2000" dirty="0" err="1" smtClean="0">
                          <a:effectLst/>
                        </a:rPr>
                        <a:t>infeasible</a:t>
                      </a:r>
                      <a:endParaRPr lang="pt-PT" sz="2000" dirty="0">
                        <a:effectLst/>
                        <a:latin typeface="Cambria Math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206454"/>
              </p:ext>
            </p:extLst>
          </p:nvPr>
        </p:nvGraphicFramePr>
        <p:xfrm>
          <a:off x="3779912" y="2636912"/>
          <a:ext cx="960107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2" name="Equation" r:id="rId3" imgW="571252" imgH="165028" progId="Equation.DSMT4">
                  <p:embed/>
                </p:oleObj>
              </mc:Choice>
              <mc:Fallback>
                <p:oleObj name="Equation" r:id="rId3" imgW="571252" imgH="16502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2636912"/>
                        <a:ext cx="960107" cy="288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846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3109</TotalTime>
  <Words>1109</Words>
  <Application>Microsoft Office PowerPoint</Application>
  <PresentationFormat>On-screen Show (4:3)</PresentationFormat>
  <Paragraphs>344</Paragraphs>
  <Slides>36</Slides>
  <Notes>20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Equation</vt:lpstr>
      <vt:lpstr>PowerPoint Presentation</vt:lpstr>
      <vt:lpstr>PowerPoint Presentation</vt:lpstr>
      <vt:lpstr>Operational Research  Chapter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LP – solution by Solver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Ogilvy Portugal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ramaral</dc:creator>
  <cp:lastModifiedBy>Leonor Santiago Pinto</cp:lastModifiedBy>
  <cp:revision>206</cp:revision>
  <cp:lastPrinted>2011-11-11T14:17:50Z</cp:lastPrinted>
  <dcterms:created xsi:type="dcterms:W3CDTF">2011-09-08T09:34:42Z</dcterms:created>
  <dcterms:modified xsi:type="dcterms:W3CDTF">2017-10-23T13:39:48Z</dcterms:modified>
</cp:coreProperties>
</file>